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6" r:id="rId2"/>
    <p:sldId id="386" r:id="rId3"/>
    <p:sldId id="772" r:id="rId4"/>
    <p:sldId id="773" r:id="rId5"/>
    <p:sldId id="774" r:id="rId6"/>
    <p:sldId id="775" r:id="rId7"/>
    <p:sldId id="776" r:id="rId8"/>
    <p:sldId id="777" r:id="rId9"/>
    <p:sldId id="569" r:id="rId10"/>
    <p:sldId id="778" r:id="rId11"/>
    <p:sldId id="779" r:id="rId12"/>
    <p:sldId id="780" r:id="rId13"/>
    <p:sldId id="603" r:id="rId14"/>
    <p:sldId id="781" r:id="rId15"/>
  </p:sldIdLst>
  <p:sldSz cx="24384000" cy="13716000"/>
  <p:notesSz cx="6858000" cy="9144000"/>
  <p:embeddedFontLst>
    <p:embeddedFont>
      <p:font typeface="Microsoft YaHei" panose="020B0503020204020204" pitchFamily="34" charset="-122"/>
      <p:regular r:id="rId18"/>
      <p:bold r:id="rId19"/>
    </p:embeddedFont>
    <p:embeddedFont>
      <p:font typeface="Alibaba PuHuiTi" pitchFamily="18" charset="-122"/>
      <p:regular r:id="rId20"/>
      <p:bold r:id="rId21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3B77E7"/>
    <a:srgbClr val="D71C60"/>
    <a:srgbClr val="17B2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094"/>
    <p:restoredTop sz="95865" autoAdjust="0"/>
  </p:normalViewPr>
  <p:slideViewPr>
    <p:cSldViewPr snapToGrid="0">
      <p:cViewPr varScale="1">
        <p:scale>
          <a:sx n="54" d="100"/>
          <a:sy n="54" d="100"/>
        </p:scale>
        <p:origin x="1168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2021/12/7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jpeg>
</file>

<file path=ppt/media/image4.pn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0" name="Shape 9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8000"/>
      </a:lnSpc>
      <a:defRPr sz="2200"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1pPr>
    <a:lvl2pPr indent="228600" defTabSz="457200" latinLnBrk="0">
      <a:lnSpc>
        <a:spcPct val="118000"/>
      </a:lnSpc>
      <a:defRPr sz="2200"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2pPr>
    <a:lvl3pPr indent="457200" defTabSz="457200" latinLnBrk="0">
      <a:lnSpc>
        <a:spcPct val="118000"/>
      </a:lnSpc>
      <a:defRPr sz="2200"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3pPr>
    <a:lvl4pPr indent="685800" defTabSz="457200" latinLnBrk="0">
      <a:lnSpc>
        <a:spcPct val="118000"/>
      </a:lnSpc>
      <a:defRPr sz="2200"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4pPr>
    <a:lvl5pPr indent="914400" defTabSz="457200" latinLnBrk="0">
      <a:lnSpc>
        <a:spcPct val="118000"/>
      </a:lnSpc>
      <a:defRPr sz="2200"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5pPr>
    <a:lvl6pPr indent="1143000" defTabSz="457200" latinLnBrk="0">
      <a:lnSpc>
        <a:spcPct val="118000"/>
      </a:lnSpc>
      <a:defRPr sz="2200"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6pPr>
    <a:lvl7pPr indent="1371600" defTabSz="457200" latinLnBrk="0">
      <a:lnSpc>
        <a:spcPct val="118000"/>
      </a:lnSpc>
      <a:defRPr sz="2200"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7pPr>
    <a:lvl8pPr indent="1600200" defTabSz="457200" latinLnBrk="0">
      <a:lnSpc>
        <a:spcPct val="118000"/>
      </a:lnSpc>
      <a:defRPr sz="2200"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8pPr>
    <a:lvl9pPr indent="1828800" defTabSz="457200" latinLnBrk="0">
      <a:lnSpc>
        <a:spcPct val="118000"/>
      </a:lnSpc>
      <a:defRPr sz="2200"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ea typeface="宋体" charset="0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ea typeface="宋体" charset="0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52347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ea typeface="宋体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ea typeface="宋体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  <p:sp>
        <p:nvSpPr>
          <p:cNvPr id="5" name="在此键入姓名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2444750" y="7518400"/>
            <a:ext cx="5372100" cy="1320801"/>
          </a:xfrm>
          <a:prstGeom prst="rect">
            <a:avLst/>
          </a:prstGeom>
        </p:spPr>
        <p:txBody>
          <a:bodyPr wrap="none" anchor="b">
            <a:spAutoFit/>
          </a:bodyPr>
          <a:lstStyle>
            <a:lvl1pPr>
              <a:spcBef>
                <a:spcPts val="0"/>
              </a:spcBef>
              <a:defRPr sz="6900">
                <a:solidFill>
                  <a:srgbClr val="18B2E8"/>
                </a:solidFill>
              </a:defRPr>
            </a:lvl1pPr>
          </a:lstStyle>
          <a:p>
            <a:r>
              <a:t>在此键入姓名</a:t>
            </a:r>
          </a:p>
        </p:txBody>
      </p:sp>
      <p:sp>
        <p:nvSpPr>
          <p:cNvPr id="6" name="在此键入tittle"/>
          <p:cNvSpPr txBox="1">
            <a:spLocks noGrp="1"/>
          </p:cNvSpPr>
          <p:nvPr>
            <p:ph type="body" sz="quarter" idx="14" hasCustomPrompt="1"/>
          </p:nvPr>
        </p:nvSpPr>
        <p:spPr>
          <a:xfrm>
            <a:off x="2447620" y="9163050"/>
            <a:ext cx="2929782" cy="774700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spcBef>
                <a:spcPts val="0"/>
              </a:spcBef>
              <a:defRPr sz="3800">
                <a:solidFill>
                  <a:srgbClr val="E4F4F9"/>
                </a:solidFill>
              </a:defRPr>
            </a:lvl1pPr>
          </a:lstStyle>
          <a:p>
            <a:r>
              <a:t>在此键入tittle</a:t>
            </a:r>
          </a:p>
        </p:txBody>
      </p:sp>
      <p:sp>
        <p:nvSpPr>
          <p:cNvPr id="7" name="在此键入姓名"/>
          <p:cNvSpPr txBox="1">
            <a:spLocks noGrp="1"/>
          </p:cNvSpPr>
          <p:nvPr>
            <p:ph type="body" sz="quarter" idx="15" hasCustomPrompt="1"/>
          </p:nvPr>
        </p:nvSpPr>
        <p:spPr>
          <a:xfrm>
            <a:off x="2444750" y="2514540"/>
            <a:ext cx="15758583" cy="3683060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spcBef>
                <a:spcPts val="0"/>
              </a:spcBef>
              <a:defRPr sz="7200" b="0" i="0">
                <a:solidFill>
                  <a:srgbClr val="FFFFFF"/>
                </a:solidFill>
                <a:latin typeface="Helvetica" pitchFamily="2" charset="0"/>
              </a:defRPr>
            </a:lvl1pPr>
          </a:lstStyle>
          <a:p>
            <a:r>
              <a:rPr lang="zh-CN" altLang="en-US"/>
              <a:t>极客大学架构师训练营</a:t>
            </a:r>
            <a:endParaRPr lang="en-US" altLang="zh-CN"/>
          </a:p>
          <a:p>
            <a:r>
              <a:rPr lang="zh-CN" altLang="en-US"/>
              <a:t>第</a:t>
            </a:r>
            <a:r>
              <a:rPr lang="en-US" altLang="zh-CN"/>
              <a:t>X</a:t>
            </a:r>
            <a:r>
              <a:rPr lang="zh-CN" altLang="en-US"/>
              <a:t>课</a:t>
            </a:r>
            <a:endParaRPr lang="en-US" altLang="zh-CN"/>
          </a:p>
          <a:p>
            <a:r>
              <a:rPr lang="zh-CN" altLang="en-US"/>
              <a:t>课程名称</a:t>
            </a:r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自我介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正文级别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7318800" y="3790800"/>
            <a:ext cx="14637599" cy="7793999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  <p:sp>
        <p:nvSpPr>
          <p:cNvPr id="4" name="目录"/>
          <p:cNvSpPr txBox="1"/>
          <p:nvPr userDrawn="1"/>
        </p:nvSpPr>
        <p:spPr>
          <a:xfrm>
            <a:off x="3784600" y="3700462"/>
            <a:ext cx="2625719" cy="1641475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10000">
                <a:solidFill>
                  <a:srgbClr val="18B2E8"/>
                </a:solidFill>
              </a:defRPr>
            </a:lvl1pPr>
          </a:lstStyle>
          <a:p>
            <a:r>
              <a:rPr dirty="0" err="1">
                <a:latin typeface="Alibaba PuHuiTi" panose="00020600040101010101" pitchFamily="18" charset="-122"/>
                <a:ea typeface="Alibaba PuHuiTi" panose="00020600040101010101" pitchFamily="18" charset="-122"/>
                <a:cs typeface="Alibaba PuHuiTi" panose="00020600040101010101" pitchFamily="18" charset="-122"/>
              </a:rPr>
              <a:t>目录</a:t>
            </a:r>
            <a:endParaRPr dirty="0">
              <a:latin typeface="Alibaba PuHuiTi" panose="00020600040101010101" pitchFamily="18" charset="-122"/>
              <a:ea typeface="Alibaba PuHuiTi" panose="00020600040101010101" pitchFamily="18" charset="-122"/>
              <a:cs typeface="Alibaba PuHuiTi" panose="00020600040101010101" pitchFamily="18" charset="-122"/>
            </a:endParaRPr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课程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  <p:sp>
        <p:nvSpPr>
          <p:cNvPr id="5" name="第一节"/>
          <p:cNvSpPr txBox="1">
            <a:spLocks noGrp="1"/>
          </p:cNvSpPr>
          <p:nvPr>
            <p:ph type="body" sz="quarter" idx="13"/>
          </p:nvPr>
        </p:nvSpPr>
        <p:spPr>
          <a:xfrm>
            <a:off x="2959031" y="5708967"/>
            <a:ext cx="18000000" cy="1149033"/>
          </a:xfrm>
          <a:prstGeom prst="rect">
            <a:avLst/>
          </a:prstGeom>
        </p:spPr>
        <p:txBody>
          <a:bodyPr wrap="square" anchor="b">
            <a:noAutofit/>
          </a:bodyPr>
          <a:lstStyle>
            <a:lvl1pPr algn="ctr">
              <a:spcBef>
                <a:spcPts val="0"/>
              </a:spcBef>
              <a:defRPr sz="6800" b="0" i="0">
                <a:solidFill>
                  <a:srgbClr val="18B2E8"/>
                </a:solidFill>
                <a:latin typeface="Helvetica" pitchFamily="2" charset="0"/>
                <a:ea typeface="Microsoft YaHei"/>
                <a:cs typeface="Helvetica" pitchFamily="2" charset="0"/>
                <a:sym typeface="Microsoft YaHei"/>
              </a:defRPr>
            </a:lvl1pPr>
          </a:lstStyle>
          <a:p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+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en-US" altLang="zh-CN"/>
              <a:t>‹#›</a:t>
            </a:fld>
            <a:endParaRPr lang="zh-CN" altLang="en-US"/>
          </a:p>
        </p:txBody>
      </p:sp>
      <p:sp>
        <p:nvSpPr>
          <p:cNvPr id="5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2462400" y="979200"/>
            <a:ext cx="19458000" cy="1310400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t" anchorCtr="0">
            <a:normAutofit/>
          </a:bodyPr>
          <a:lstStyle/>
          <a:p>
            <a:r>
              <a:rPr lang="en-GB" altLang="zh-CN"/>
              <a:t>Title Text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1"/>
          </p:nvPr>
        </p:nvSpPr>
        <p:spPr>
          <a:xfrm>
            <a:off x="2462400" y="2890384"/>
            <a:ext cx="19458000" cy="9013825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en-US" altLang="zh-CN"/>
              <a:t>‹#›</a:t>
            </a:fld>
            <a:endParaRPr lang="zh-CN" altLang="en-US"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EYNOTE模版_封底.jpg" descr="KEYNOTE模版_封底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文级别 1…"/>
          <p:cNvSpPr txBox="1">
            <a:spLocks noGrp="1"/>
          </p:cNvSpPr>
          <p:nvPr>
            <p:ph type="body" idx="1"/>
          </p:nvPr>
        </p:nvSpPr>
        <p:spPr>
          <a:xfrm>
            <a:off x="1689100" y="2997200"/>
            <a:ext cx="21005800" cy="8940800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t" anchorCtr="0">
            <a:normAutofit/>
          </a:bodyPr>
          <a:lstStyle>
            <a:lvl2pPr marL="1270000" indent="-635000"/>
            <a:lvl3pPr marL="1905000" indent="-635000"/>
            <a:lvl4pPr marL="2540000" indent="-635000"/>
            <a:lvl5pPr marL="3175000" indent="-635000"/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" name="标题文本"/>
          <p:cNvSpPr txBox="1">
            <a:spLocks noGrp="1"/>
          </p:cNvSpPr>
          <p:nvPr>
            <p:ph type="title"/>
          </p:nvPr>
        </p:nvSpPr>
        <p:spPr>
          <a:xfrm>
            <a:off x="2462400" y="979200"/>
            <a:ext cx="19458000" cy="1310400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t" anchorCtr="0">
            <a:normAutofit/>
          </a:bodyPr>
          <a:lstStyle/>
          <a:p>
            <a:r>
              <a:rPr lang="en-GB" altLang="zh-CN"/>
              <a:t>Title Text</a:t>
            </a:r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 b="0">
                <a:latin typeface="Helvetica Neue Light" panose="02000503000000020004"/>
                <a:ea typeface="Helvetica Neue Light" panose="02000503000000020004"/>
                <a:cs typeface="Helvetica Neue Light" panose="02000503000000020004"/>
                <a:sym typeface="Helvetica Neue Light" panose="02000503000000020004"/>
              </a:defRPr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  <p:pic>
        <p:nvPicPr>
          <p:cNvPr id="6" name="图片 5" descr="文本&#10;&#10;描述已自动生成">
            <a:extLst>
              <a:ext uri="{FF2B5EF4-FFF2-40B4-BE49-F238E27FC236}">
                <a16:creationId xmlns:a16="http://schemas.microsoft.com/office/drawing/2014/main" id="{A019F9A9-2B7C-7E43-9AFA-A434077404CB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98060" y="-22300"/>
            <a:ext cx="4483100" cy="12954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ransition spd="med"/>
  <p:txStyles>
    <p:titleStyle>
      <a:lvl1pPr marL="0" marR="0" indent="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6800" b="1" i="0" u="none" strike="noStrike" cap="none" spc="0" baseline="0">
          <a:solidFill>
            <a:srgbClr val="17B2E9"/>
          </a:solidFill>
          <a:uFillTx/>
          <a:latin typeface="Helvetica" pitchFamily="2" charset="0"/>
          <a:ea typeface="Alibaba PuHuiTi" panose="00020600040101010101" pitchFamily="18" charset="-122"/>
          <a:cs typeface="Alibaba PuHuiTi" panose="00020600040101010101" pitchFamily="18" charset="-122"/>
          <a:sym typeface="Helvetica Light"/>
        </a:defRPr>
      </a:lvl1pPr>
      <a:lvl2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titleStyle>
    <p:bodyStyle>
      <a:lvl1pPr marL="0" marR="0" indent="0" algn="l" defTabSz="825500" latinLnBrk="0">
        <a:lnSpc>
          <a:spcPct val="100000"/>
        </a:lnSpc>
        <a:spcBef>
          <a:spcPts val="1000"/>
        </a:spcBef>
        <a:spcAft>
          <a:spcPts val="1000"/>
        </a:spcAft>
        <a:buClrTx/>
        <a:buSzPct val="125000"/>
        <a:buFontTx/>
        <a:buNone/>
        <a:defRPr sz="4000" b="0" i="0" u="none" strike="noStrike" cap="none" spc="0" baseline="0">
          <a:solidFill>
            <a:srgbClr val="FFFFFF"/>
          </a:solidFill>
          <a:uFillTx/>
          <a:latin typeface="Helvetica" pitchFamily="2" charset="0"/>
          <a:ea typeface="Alibaba PuHuiTi" panose="00020600040101010101" pitchFamily="18" charset="-122"/>
          <a:cs typeface="Alibaba PuHuiTi" panose="00020600040101010101" pitchFamily="18" charset="-122"/>
          <a:sym typeface="Alibaba PuHuiTi" panose="00020600040101010101" pitchFamily="18" charset="-122"/>
        </a:defRPr>
      </a:lvl1pPr>
      <a:lvl2pPr marL="1270000" marR="0" indent="-635000" algn="l" defTabSz="825500" latinLnBrk="0">
        <a:lnSpc>
          <a:spcPct val="100000"/>
        </a:lnSpc>
        <a:spcBef>
          <a:spcPts val="1000"/>
        </a:spcBef>
        <a:spcAft>
          <a:spcPts val="1000"/>
        </a:spcAft>
        <a:buClrTx/>
        <a:buSzPct val="125000"/>
        <a:buFont typeface="Arial" panose="020B0604020202090204" pitchFamily="34" charset="0"/>
        <a:buChar char="•"/>
        <a:defRPr sz="3600" b="0" i="0" u="none" strike="noStrike" cap="none" spc="0" baseline="0">
          <a:solidFill>
            <a:srgbClr val="FFFFFF"/>
          </a:solidFill>
          <a:uFillTx/>
          <a:latin typeface="Helvetica" pitchFamily="2" charset="0"/>
          <a:ea typeface="Alibaba PuHuiTi" panose="00020600040101010101" pitchFamily="18" charset="-122"/>
          <a:cs typeface="Alibaba PuHuiTi" panose="00020600040101010101" pitchFamily="18" charset="-122"/>
          <a:sym typeface="Alibaba PuHuiTi" panose="00020600040101010101" pitchFamily="18" charset="-122"/>
        </a:defRPr>
      </a:lvl2pPr>
      <a:lvl3pPr marL="1905000" marR="0" indent="-635000" algn="l" defTabSz="825500" latinLnBrk="0">
        <a:lnSpc>
          <a:spcPct val="100000"/>
        </a:lnSpc>
        <a:spcBef>
          <a:spcPts val="1000"/>
        </a:spcBef>
        <a:spcAft>
          <a:spcPts val="1000"/>
        </a:spcAft>
        <a:buClrTx/>
        <a:buSzPct val="80000"/>
        <a:buFont typeface="Wingdings" panose="05000000000000000000" pitchFamily="2" charset="2"/>
        <a:buChar char="Ø"/>
        <a:defRPr sz="3600" b="0" i="0" u="none" strike="noStrike" cap="none" spc="0" baseline="0">
          <a:solidFill>
            <a:srgbClr val="FFFFFF"/>
          </a:solidFill>
          <a:uFillTx/>
          <a:latin typeface="Helvetica" pitchFamily="2" charset="0"/>
          <a:ea typeface="Alibaba PuHuiTi" panose="00020600040101010101" pitchFamily="18" charset="-122"/>
          <a:cs typeface="Alibaba PuHuiTi" panose="00020600040101010101" pitchFamily="18" charset="-122"/>
          <a:sym typeface="Alibaba PuHuiTi" panose="00020600040101010101" pitchFamily="18" charset="-122"/>
        </a:defRPr>
      </a:lvl3pPr>
      <a:lvl4pPr marL="2540000" marR="0" indent="-635000" algn="l" defTabSz="825500" latinLnBrk="0">
        <a:lnSpc>
          <a:spcPct val="100000"/>
        </a:lnSpc>
        <a:spcBef>
          <a:spcPts val="1000"/>
        </a:spcBef>
        <a:spcAft>
          <a:spcPts val="1000"/>
        </a:spcAft>
        <a:buClrTx/>
        <a:buSzPct val="80000"/>
        <a:buFont typeface="Wingdings" panose="05000000000000000000" pitchFamily="2" charset="2"/>
        <a:buChar char="Ø"/>
        <a:defRPr sz="3600" b="0" i="0" u="none" strike="noStrike" cap="none" spc="0" baseline="0">
          <a:solidFill>
            <a:srgbClr val="FFFFFF"/>
          </a:solidFill>
          <a:uFillTx/>
          <a:latin typeface="Helvetica" pitchFamily="2" charset="0"/>
          <a:ea typeface="Alibaba PuHuiTi" panose="00020600040101010101" pitchFamily="18" charset="-122"/>
          <a:cs typeface="Alibaba PuHuiTi" panose="00020600040101010101" pitchFamily="18" charset="-122"/>
          <a:sym typeface="Alibaba PuHuiTi" panose="00020600040101010101" pitchFamily="18" charset="-122"/>
        </a:defRPr>
      </a:lvl4pPr>
      <a:lvl5pPr marL="3175000" marR="0" indent="-635000" algn="l" defTabSz="825500" latinLnBrk="0">
        <a:lnSpc>
          <a:spcPct val="100000"/>
        </a:lnSpc>
        <a:spcBef>
          <a:spcPts val="1000"/>
        </a:spcBef>
        <a:spcAft>
          <a:spcPts val="1000"/>
        </a:spcAft>
        <a:buClrTx/>
        <a:buSzPct val="80000"/>
        <a:buFont typeface="Wingdings" panose="05000000000000000000" pitchFamily="2" charset="2"/>
        <a:buChar char="Ø"/>
        <a:defRPr sz="3600" b="0" i="0" u="none" strike="noStrike" cap="none" spc="0" baseline="0">
          <a:solidFill>
            <a:srgbClr val="FFFFFF"/>
          </a:solidFill>
          <a:uFillTx/>
          <a:latin typeface="Helvetica" pitchFamily="2" charset="0"/>
          <a:ea typeface="Alibaba PuHuiTi" panose="00020600040101010101" pitchFamily="18" charset="-122"/>
          <a:cs typeface="Alibaba PuHuiTi" panose="00020600040101010101" pitchFamily="18" charset="-122"/>
          <a:sym typeface="Alibaba PuHuiTi" panose="00020600040101010101" pitchFamily="18" charset="-122"/>
        </a:defRPr>
      </a:lvl5pPr>
      <a:lvl6pPr marL="3677920" marR="0" indent="-50292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defRPr sz="3800" b="0" i="0" u="none" strike="noStrike" cap="none" spc="0" baseline="0">
          <a:solidFill>
            <a:srgbClr val="000000"/>
          </a:solidFill>
          <a:uFillTx/>
          <a:latin typeface="Alibaba PuHuiTi" panose="00020600040101010101" pitchFamily="18" charset="-122"/>
          <a:ea typeface="Alibaba PuHuiTi" panose="00020600040101010101" pitchFamily="18" charset="-122"/>
          <a:cs typeface="Alibaba PuHuiTi" panose="00020600040101010101" pitchFamily="18" charset="-122"/>
          <a:sym typeface="Alibaba PuHuiTi" panose="00020600040101010101" pitchFamily="18" charset="-122"/>
        </a:defRPr>
      </a:lvl6pPr>
      <a:lvl7pPr marL="4312920" marR="0" indent="-50292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defRPr sz="3800" b="0" i="0" u="none" strike="noStrike" cap="none" spc="0" baseline="0">
          <a:solidFill>
            <a:srgbClr val="000000"/>
          </a:solidFill>
          <a:uFillTx/>
          <a:latin typeface="Alibaba PuHuiTi" panose="00020600040101010101" pitchFamily="18" charset="-122"/>
          <a:ea typeface="Alibaba PuHuiTi" panose="00020600040101010101" pitchFamily="18" charset="-122"/>
          <a:cs typeface="Alibaba PuHuiTi" panose="00020600040101010101" pitchFamily="18" charset="-122"/>
          <a:sym typeface="Alibaba PuHuiTi" panose="00020600040101010101" pitchFamily="18" charset="-122"/>
        </a:defRPr>
      </a:lvl7pPr>
      <a:lvl8pPr marL="4947920" marR="0" indent="-50292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defRPr sz="3800" b="0" i="0" u="none" strike="noStrike" cap="none" spc="0" baseline="0">
          <a:solidFill>
            <a:srgbClr val="000000"/>
          </a:solidFill>
          <a:uFillTx/>
          <a:latin typeface="Alibaba PuHuiTi" panose="00020600040101010101" pitchFamily="18" charset="-122"/>
          <a:ea typeface="Alibaba PuHuiTi" panose="00020600040101010101" pitchFamily="18" charset="-122"/>
          <a:cs typeface="Alibaba PuHuiTi" panose="00020600040101010101" pitchFamily="18" charset="-122"/>
          <a:sym typeface="Alibaba PuHuiTi" panose="00020600040101010101" pitchFamily="18" charset="-122"/>
        </a:defRPr>
      </a:lvl8pPr>
      <a:lvl9pPr marL="5582920" marR="0" indent="-50292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defRPr sz="3800" b="0" i="0" u="none" strike="noStrike" cap="none" spc="0" baseline="0">
          <a:solidFill>
            <a:srgbClr val="000000"/>
          </a:solidFill>
          <a:uFillTx/>
          <a:latin typeface="Alibaba PuHuiTi" panose="00020600040101010101" pitchFamily="18" charset="-122"/>
          <a:ea typeface="Alibaba PuHuiTi" panose="00020600040101010101" pitchFamily="18" charset="-122"/>
          <a:cs typeface="Alibaba PuHuiTi" panose="00020600040101010101" pitchFamily="18" charset="-122"/>
          <a:sym typeface="Alibaba PuHuiTi" panose="00020600040101010101" pitchFamily="18" charset="-122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 panose="02000503000000020004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 panose="02000503000000020004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 panose="02000503000000020004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 panose="02000503000000020004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 panose="02000503000000020004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 panose="02000503000000020004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 panose="02000503000000020004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 panose="02000503000000020004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 panose="020005030000000200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2444750" y="7675880"/>
            <a:ext cx="5928995" cy="1163320"/>
          </a:xfrm>
        </p:spPr>
        <p:txBody>
          <a:bodyPr wrap="square"/>
          <a:lstStyle/>
          <a:p>
            <a:r>
              <a:rPr kumimoji="1" lang="zh-CN" altLang="en-US"/>
              <a:t>毛剑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>
          <a:xfrm>
            <a:off x="2444750" y="4988560"/>
            <a:ext cx="19143345" cy="1209040"/>
          </a:xfrm>
        </p:spPr>
        <p:txBody>
          <a:bodyPr wrap="square"/>
          <a:lstStyle/>
          <a:p>
            <a:r>
              <a:rPr kumimoji="1" lang="en-US" altLang="zh-CN" dirty="0"/>
              <a:t>Go</a:t>
            </a:r>
            <a:r>
              <a:rPr kumimoji="1" lang="zh-CN" altLang="en-US" dirty="0"/>
              <a:t> </a:t>
            </a:r>
            <a:r>
              <a:rPr kumimoji="1" lang="zh-CN" dirty="0"/>
              <a:t>工程</a:t>
            </a:r>
            <a:r>
              <a:rPr kumimoji="1" dirty="0" err="1"/>
              <a:t>配置最佳实践</a:t>
            </a:r>
            <a:endParaRPr kumimoji="1" dirty="0"/>
          </a:p>
        </p:txBody>
      </p:sp>
      <p:pic>
        <p:nvPicPr>
          <p:cNvPr id="5" name="图片 4" descr="文本&#10;&#10;描述已自动生成">
            <a:extLst>
              <a:ext uri="{FF2B5EF4-FFF2-40B4-BE49-F238E27FC236}">
                <a16:creationId xmlns:a16="http://schemas.microsoft.com/office/drawing/2014/main" id="{5EE41EFF-5C95-F248-B659-2E1341B513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98060" y="-22300"/>
            <a:ext cx="4483100" cy="12954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sym typeface="+mn-ea"/>
              </a:rPr>
              <a:t>配置场景 </a:t>
            </a:r>
            <a:r>
              <a:rPr lang="en-US" altLang="zh-CN">
                <a:sym typeface="+mn-ea"/>
              </a:rPr>
              <a:t>- </a:t>
            </a:r>
            <a:r>
              <a:rPr lang="zh-CN" altLang="en-US">
                <a:sym typeface="+mn-ea"/>
              </a:rPr>
              <a:t>业务应用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1"/>
          </p:nvPr>
        </p:nvSpPr>
        <p:spPr>
          <a:xfrm>
            <a:off x="2462530" y="2731770"/>
            <a:ext cx="11424285" cy="10515600"/>
          </a:xfrm>
        </p:spPr>
        <p:txBody>
          <a:bodyPr anchor="t" anchorCtr="0">
            <a:noAutofit/>
          </a:bodyPr>
          <a:lstStyle/>
          <a:p>
            <a:pPr algn="l">
              <a:buFont typeface="Arial" panose="020B0604020202090204" pitchFamily="34" charset="0"/>
            </a:pPr>
            <a:r>
              <a:rPr kumimoji="1" lang="zh-CN" altLang="en-US" dirty="0">
                <a:solidFill>
                  <a:schemeClr val="bg1"/>
                </a:solidFill>
                <a:sym typeface="+mn-ea"/>
              </a:rPr>
              <a:t>通用业务应用配置可以直接依赖配置中心，但是比较容易出现的问题是应用 </a:t>
            </a:r>
            <a:r>
              <a:rPr kumimoji="1" lang="en-US" altLang="zh-CN" dirty="0">
                <a:solidFill>
                  <a:schemeClr val="bg1"/>
                </a:solidFill>
                <a:sym typeface="+mn-ea"/>
              </a:rPr>
              <a:t>binary </a:t>
            </a:r>
            <a:r>
              <a:rPr kumimoji="1" lang="zh-CN" altLang="en-US" dirty="0">
                <a:solidFill>
                  <a:schemeClr val="bg1"/>
                </a:solidFill>
                <a:sym typeface="+mn-ea"/>
              </a:rPr>
              <a:t>本身和配置存在联动，因此维护这种 </a:t>
            </a:r>
            <a:r>
              <a:rPr kumimoji="1" lang="en-US" altLang="zh-CN" dirty="0">
                <a:solidFill>
                  <a:schemeClr val="bg1"/>
                </a:solidFill>
                <a:sym typeface="+mn-ea"/>
              </a:rPr>
              <a:t>mapping </a:t>
            </a:r>
            <a:r>
              <a:rPr kumimoji="1" lang="zh-CN" altLang="en-US" dirty="0">
                <a:solidFill>
                  <a:schemeClr val="bg1"/>
                </a:solidFill>
                <a:sym typeface="+mn-ea"/>
              </a:rPr>
              <a:t>关系变得非常重要，回滚必须是密封的，联动的。</a:t>
            </a:r>
          </a:p>
          <a:p>
            <a:pPr algn="l">
              <a:buFont typeface="Arial" panose="020B0604020202090204" pitchFamily="34" charset="0"/>
            </a:pPr>
            <a:r>
              <a:rPr kumimoji="1" lang="zh-CN" altLang="en-US" dirty="0">
                <a:solidFill>
                  <a:schemeClr val="bg1"/>
                </a:solidFill>
                <a:sym typeface="+mn-ea"/>
              </a:rPr>
              <a:t>即使我们直接依赖配置中心的动态加载能力，我们仍然建议按照三种分类来构建你的应用程序的配置装载工作。</a:t>
            </a:r>
          </a:p>
          <a:p>
            <a:pPr marL="571500" indent="-571500" algn="l">
              <a:buFont typeface="Arial" panose="020B0604020202090204" pitchFamily="34" charset="0"/>
              <a:buChar char="•"/>
            </a:pPr>
            <a:r>
              <a:rPr kumimoji="1" lang="zh-CN" altLang="en-US" sz="3600" i="1" dirty="0">
                <a:solidFill>
                  <a:schemeClr val="accent1"/>
                </a:solidFill>
                <a:sym typeface="+mn-ea"/>
              </a:rPr>
              <a:t>应用读取环境上下文信息，通常例如机房信息等，这类配置是环境变量读取，维护在配置中会导致多机房配置维护的复杂度。</a:t>
            </a:r>
          </a:p>
          <a:p>
            <a:pPr marL="571500" indent="-571500" algn="l">
              <a:buFont typeface="Arial" panose="020B0604020202090204" pitchFamily="34" charset="0"/>
              <a:buChar char="•"/>
            </a:pPr>
            <a:r>
              <a:rPr kumimoji="1" lang="zh-CN" altLang="en-US" sz="3600" i="1" dirty="0">
                <a:solidFill>
                  <a:schemeClr val="accent1"/>
                </a:solidFill>
                <a:sym typeface="+mn-ea"/>
              </a:rPr>
              <a:t>应用依赖静态配置初始化资源和监听端口等，无法热更新加载配置，需要依赖应用发布系统重新发布。</a:t>
            </a:r>
          </a:p>
          <a:p>
            <a:pPr marL="571500" indent="-571500" algn="l">
              <a:buFont typeface="Arial" panose="020B0604020202090204" pitchFamily="34" charset="0"/>
              <a:buChar char="•"/>
            </a:pPr>
            <a:r>
              <a:rPr kumimoji="1" lang="zh-CN" altLang="en-US" sz="3600" i="1" dirty="0">
                <a:solidFill>
                  <a:schemeClr val="accent1"/>
                </a:solidFill>
                <a:sym typeface="+mn-ea"/>
              </a:rPr>
              <a:t>业务的管控面更多是针对业务功能开关的，在配置中心管理中，可以通过不通的 </a:t>
            </a:r>
            <a:r>
              <a:rPr kumimoji="1" lang="en-US" altLang="zh-CN" sz="3600" i="1" dirty="0">
                <a:solidFill>
                  <a:schemeClr val="accent1"/>
                </a:solidFill>
                <a:sym typeface="+mn-ea"/>
              </a:rPr>
              <a:t>prefix key </a:t>
            </a:r>
            <a:r>
              <a:rPr kumimoji="1" lang="zh-CN" altLang="en-US" sz="3600" i="1" dirty="0">
                <a:solidFill>
                  <a:schemeClr val="accent1"/>
                </a:solidFill>
                <a:sym typeface="+mn-ea"/>
              </a:rPr>
              <a:t>区分方便动态推送和加载。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43275" y="1974850"/>
            <a:ext cx="7049770" cy="1127252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sym typeface="+mn-ea"/>
              </a:rPr>
              <a:t>配置场景 </a:t>
            </a:r>
            <a:r>
              <a:rPr lang="en-US" altLang="zh-CN">
                <a:sym typeface="+mn-ea"/>
              </a:rPr>
              <a:t>- </a:t>
            </a:r>
            <a:r>
              <a:rPr lang="zh-CN" altLang="en-US">
                <a:sym typeface="+mn-ea"/>
              </a:rPr>
              <a:t>自建基础设施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1"/>
          </p:nvPr>
        </p:nvSpPr>
        <p:spPr>
          <a:xfrm>
            <a:off x="2462530" y="2731770"/>
            <a:ext cx="9988550" cy="10515600"/>
          </a:xfrm>
        </p:spPr>
        <p:txBody>
          <a:bodyPr anchor="t" anchorCtr="0">
            <a:noAutofit/>
          </a:bodyPr>
          <a:lstStyle/>
          <a:p>
            <a:pPr algn="l">
              <a:buFont typeface="Arial" panose="020B0604020202090204" pitchFamily="34" charset="0"/>
            </a:pPr>
            <a:r>
              <a:rPr kumimoji="1" lang="zh-CN" altLang="en-US" dirty="0">
                <a:solidFill>
                  <a:schemeClr val="bg1"/>
                </a:solidFill>
                <a:sym typeface="+mn-ea"/>
              </a:rPr>
              <a:t>自建的基础设施，要考虑两个点：更好地接入企业内现有的基础设施，未来开源也可以方便外部开发者快速适配。</a:t>
            </a:r>
            <a:r>
              <a:rPr kumimoji="1" lang="en-US" altLang="zh-CN" dirty="0">
                <a:solidFill>
                  <a:schemeClr val="bg1"/>
                </a:solidFill>
                <a:sym typeface="+mn-ea"/>
              </a:rPr>
              <a:t>API</a:t>
            </a:r>
            <a:r>
              <a:rPr kumimoji="1" lang="zh-CN" altLang="en-US" dirty="0">
                <a:solidFill>
                  <a:schemeClr val="bg1"/>
                </a:solidFill>
                <a:sym typeface="+mn-ea"/>
              </a:rPr>
              <a:t> </a:t>
            </a:r>
            <a:r>
              <a:rPr kumimoji="1" lang="en-US" altLang="zh-CN" dirty="0">
                <a:solidFill>
                  <a:schemeClr val="bg1"/>
                </a:solidFill>
                <a:sym typeface="+mn-ea"/>
              </a:rPr>
              <a:t>C</a:t>
            </a:r>
            <a:r>
              <a:rPr kumimoji="1" lang="zh-CN" altLang="en-US" dirty="0">
                <a:solidFill>
                  <a:schemeClr val="bg1"/>
                </a:solidFill>
                <a:sym typeface="+mn-ea"/>
              </a:rPr>
              <a:t>ontrol 作为适配层，入口&amp;出口适配：</a:t>
            </a:r>
          </a:p>
          <a:p>
            <a:pPr marL="571500" indent="-571500" algn="l">
              <a:buFont typeface="Arial" panose="020B0604020202090204" pitchFamily="34" charset="0"/>
              <a:buChar char="•"/>
            </a:pPr>
            <a:r>
              <a:rPr kumimoji="1" lang="zh-CN" altLang="en-US" sz="3600" i="1" dirty="0">
                <a:solidFill>
                  <a:schemeClr val="accent1"/>
                </a:solidFill>
                <a:sym typeface="+mn-ea"/>
              </a:rPr>
              <a:t>入口适配：提供 Poll + Watch Endpoint 定义，基础设施数据面直接依赖。</a:t>
            </a:r>
          </a:p>
          <a:p>
            <a:pPr marL="571500" indent="-571500" algn="l">
              <a:buFont typeface="Arial" panose="020B0604020202090204" pitchFamily="34" charset="0"/>
              <a:buChar char="•"/>
            </a:pPr>
            <a:r>
              <a:rPr kumimoji="1" lang="zh-CN" altLang="en-US" sz="3600" i="1" dirty="0">
                <a:solidFill>
                  <a:schemeClr val="accent1"/>
                </a:solidFill>
                <a:sym typeface="+mn-ea"/>
              </a:rPr>
              <a:t>出口适配：定义配置装载源码接口（即：</a:t>
            </a:r>
            <a:r>
              <a:rPr kumimoji="1" lang="en-US" altLang="zh-CN" sz="3600" i="1" dirty="0">
                <a:solidFill>
                  <a:schemeClr val="accent1"/>
                </a:solidFill>
                <a:sym typeface="+mn-ea"/>
              </a:rPr>
              <a:t>language </a:t>
            </a:r>
            <a:r>
              <a:rPr kumimoji="1" lang="zh-CN" altLang="en-US" sz="3600" i="1" dirty="0">
                <a:solidFill>
                  <a:schemeClr val="accent1"/>
                </a:solidFill>
                <a:sym typeface="+mn-ea"/>
              </a:rPr>
              <a:t>interface），用户自定义实现。</a:t>
            </a:r>
            <a:endParaRPr kumimoji="1" lang="zh-CN" altLang="en-US" dirty="0">
              <a:solidFill>
                <a:schemeClr val="bg1"/>
              </a:solidFill>
              <a:sym typeface="+mn-ea"/>
            </a:endParaRPr>
          </a:p>
          <a:p>
            <a:pPr algn="l">
              <a:buFont typeface="Arial" panose="020B0604020202090204" pitchFamily="34" charset="0"/>
            </a:pPr>
            <a:r>
              <a:rPr kumimoji="1" lang="zh-CN" altLang="en-US" dirty="0">
                <a:solidFill>
                  <a:schemeClr val="bg1"/>
                </a:solidFill>
                <a:sym typeface="+mn-ea"/>
              </a:rPr>
              <a:t>这样开源生态修改的是出口适配。</a:t>
            </a:r>
          </a:p>
          <a:p>
            <a:pPr algn="l">
              <a:buFont typeface="Arial" panose="020B0604020202090204" pitchFamily="34" charset="0"/>
            </a:pPr>
            <a:r>
              <a:rPr kumimoji="1" lang="zh-CN" altLang="en-US" dirty="0">
                <a:solidFill>
                  <a:schemeClr val="bg1"/>
                </a:solidFill>
                <a:sym typeface="+mn-ea"/>
              </a:rPr>
              <a:t>API GW -&gt; API CTRL -&gt; Config-Service &lt;- API UI</a:t>
            </a:r>
          </a:p>
          <a:p>
            <a:pPr marL="571500" indent="-571500" algn="l">
              <a:buFont typeface="Arial" panose="020B0604020202090204" pitchFamily="34" charset="0"/>
              <a:buChar char="•"/>
            </a:pPr>
            <a:r>
              <a:rPr kumimoji="1" lang="en-US" altLang="zh-CN" sz="3600" i="1" dirty="0">
                <a:solidFill>
                  <a:schemeClr val="accent1"/>
                </a:solidFill>
                <a:sym typeface="+mn-ea"/>
              </a:rPr>
              <a:t>API</a:t>
            </a:r>
            <a:r>
              <a:rPr kumimoji="1" lang="zh-CN" altLang="en-US" sz="3600" i="1" dirty="0">
                <a:solidFill>
                  <a:schemeClr val="accent1"/>
                </a:solidFill>
                <a:sym typeface="+mn-ea"/>
              </a:rPr>
              <a:t> </a:t>
            </a:r>
            <a:r>
              <a:rPr kumimoji="1" lang="en-US" altLang="zh-CN" sz="3600" i="1" dirty="0">
                <a:solidFill>
                  <a:schemeClr val="accent1"/>
                </a:solidFill>
                <a:sym typeface="+mn-ea"/>
              </a:rPr>
              <a:t>C</a:t>
            </a:r>
            <a:r>
              <a:rPr kumimoji="1" lang="zh-CN" altLang="en-US" sz="3600" i="1" dirty="0">
                <a:solidFill>
                  <a:schemeClr val="accent1"/>
                </a:solidFill>
                <a:sym typeface="+mn-ea"/>
              </a:rPr>
              <a:t>ontrol 底层存储用配置中心，方便查看版本和权限追踪。</a:t>
            </a:r>
          </a:p>
          <a:p>
            <a:pPr marL="571500" indent="-571500" algn="l">
              <a:buFont typeface="Arial" panose="020B0604020202090204" pitchFamily="34" charset="0"/>
              <a:buChar char="•"/>
            </a:pPr>
            <a:r>
              <a:rPr kumimoji="1" lang="en-US" altLang="zh-CN" sz="3600" i="1" dirty="0">
                <a:solidFill>
                  <a:schemeClr val="accent1"/>
                </a:solidFill>
                <a:sym typeface="+mn-ea"/>
              </a:rPr>
              <a:t>UI Control </a:t>
            </a:r>
            <a:r>
              <a:rPr kumimoji="1" lang="zh-CN" altLang="en-US" sz="3600" i="1" dirty="0">
                <a:solidFill>
                  <a:schemeClr val="accent1"/>
                </a:solidFill>
                <a:sym typeface="+mn-ea"/>
              </a:rPr>
              <a:t>直接操作配置中心，不直接用配置中心的 UI，这样读写分离，内部系统不太会切换存储。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15850" y="2731770"/>
            <a:ext cx="11800205" cy="983678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sym typeface="+mn-ea"/>
              </a:rPr>
              <a:t>配置场景 </a:t>
            </a:r>
            <a:r>
              <a:rPr lang="en-US" altLang="zh-CN">
                <a:sym typeface="+mn-ea"/>
              </a:rPr>
              <a:t>- </a:t>
            </a:r>
            <a:r>
              <a:rPr lang="zh-CN" altLang="en-US">
                <a:sym typeface="+mn-ea"/>
              </a:rPr>
              <a:t>外部基础设施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1"/>
          </p:nvPr>
        </p:nvSpPr>
        <p:spPr>
          <a:xfrm>
            <a:off x="2462530" y="2731770"/>
            <a:ext cx="9988550" cy="10515600"/>
          </a:xfrm>
        </p:spPr>
        <p:txBody>
          <a:bodyPr anchor="t" anchorCtr="0">
            <a:noAutofit/>
          </a:bodyPr>
          <a:lstStyle/>
          <a:p>
            <a:pPr algn="l">
              <a:buFont typeface="Arial" panose="020B0604020202090204" pitchFamily="34" charset="0"/>
            </a:pPr>
            <a:r>
              <a:rPr kumimoji="1" lang="zh-CN" altLang="en-US" dirty="0">
                <a:solidFill>
                  <a:schemeClr val="bg1"/>
                </a:solidFill>
                <a:sym typeface="+mn-ea"/>
              </a:rPr>
              <a:t>我们有时候也直接依赖外部基础设施作为企业的核心设施，例如南北流量入口 </a:t>
            </a:r>
            <a:r>
              <a:rPr kumimoji="1" lang="en-US" altLang="zh-CN" dirty="0">
                <a:solidFill>
                  <a:schemeClr val="bg1"/>
                </a:solidFill>
                <a:sym typeface="+mn-ea"/>
              </a:rPr>
              <a:t>Nginx</a:t>
            </a:r>
            <a:r>
              <a:rPr kumimoji="1" lang="zh-CN" altLang="en-US" dirty="0">
                <a:solidFill>
                  <a:schemeClr val="bg1"/>
                </a:solidFill>
                <a:sym typeface="+mn-ea"/>
              </a:rPr>
              <a:t>，外部生态的基础设施有时候会直接依赖本地配置文件来装载配置，这个时候需要扩展其具备动态能力也至关重要。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15851" y="2731770"/>
            <a:ext cx="11011718" cy="9179493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References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1"/>
          </p:nvPr>
        </p:nvSpPr>
        <p:spPr>
          <a:xfrm>
            <a:off x="2462530" y="2731770"/>
            <a:ext cx="19457670" cy="10222230"/>
          </a:xfrm>
        </p:spPr>
        <p:txBody>
          <a:bodyPr anchor="t" anchorCtr="0">
            <a:noAutofit/>
          </a:bodyPr>
          <a:lstStyle/>
          <a:p>
            <a:pPr marL="571500" indent="-571500">
              <a:buFont typeface="Arial" panose="020B0604020202090204" pitchFamily="34" charset="0"/>
              <a:buChar char="•"/>
            </a:pPr>
            <a:r>
              <a:rPr lang="zh-CN" altLang="en-US" dirty="0">
                <a:sym typeface="+mn-ea"/>
              </a:rPr>
              <a:t>《站点可靠性工作手册》，第</a:t>
            </a:r>
            <a:r>
              <a:rPr lang="en-US" altLang="zh-CN" dirty="0">
                <a:sym typeface="+mn-ea"/>
              </a:rPr>
              <a:t>14-15</a:t>
            </a:r>
            <a:r>
              <a:rPr lang="zh-CN" altLang="en-US" dirty="0">
                <a:sym typeface="+mn-ea"/>
              </a:rPr>
              <a:t>章</a:t>
            </a:r>
          </a:p>
          <a:p>
            <a:pPr marL="571500" indent="-571500">
              <a:buFont typeface="Arial" panose="020B0604020202090204" pitchFamily="34" charset="0"/>
              <a:buChar char="•"/>
            </a:pPr>
            <a:r>
              <a:rPr lang="en-US" altLang="zh-CN" dirty="0">
                <a:sym typeface="+mn-ea"/>
              </a:rPr>
              <a:t>AWS CloudFormation</a:t>
            </a:r>
          </a:p>
          <a:p>
            <a:pPr marL="571500" indent="-571500">
              <a:buFont typeface="Arial" panose="020B0604020202090204" pitchFamily="34" charset="0"/>
              <a:buChar char="•"/>
            </a:pPr>
            <a:r>
              <a:rPr lang="en-US" altLang="zh-CN" dirty="0">
                <a:sym typeface="+mn-ea"/>
              </a:rPr>
              <a:t>Envoy &amp; Kubernetes </a:t>
            </a:r>
            <a:r>
              <a:rPr lang="zh-CN" altLang="en-US" dirty="0">
                <a:sym typeface="+mn-ea"/>
              </a:rPr>
              <a:t>配置管理</a:t>
            </a:r>
          </a:p>
          <a:p>
            <a:pPr marL="571500" indent="-571500">
              <a:buFont typeface="Arial" panose="020B0604020202090204" pitchFamily="34" charset="0"/>
              <a:buChar char="•"/>
            </a:pPr>
            <a:r>
              <a:rPr lang="zh-CN" altLang="en-US" dirty="0">
                <a:sym typeface="+mn-ea"/>
              </a:rPr>
              <a:t>其他国内公司的配置管理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2463000" y="5871410"/>
            <a:ext cx="19458000" cy="1973179"/>
          </a:xfrm>
        </p:spPr>
        <p:txBody>
          <a:bodyPr>
            <a:normAutofit/>
          </a:bodyPr>
          <a:lstStyle/>
          <a:p>
            <a:pPr algn="ctr"/>
            <a:r>
              <a:rPr kumimoji="1" lang="en-US" altLang="zh-CN" sz="11500" b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Q&amp;A</a:t>
            </a:r>
            <a:endParaRPr kumimoji="1" lang="zh-CN" altLang="en-US" sz="11500" b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68587729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应用构成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1"/>
          </p:nvPr>
        </p:nvSpPr>
        <p:spPr>
          <a:xfrm>
            <a:off x="2462530" y="2731770"/>
            <a:ext cx="11395075" cy="10222230"/>
          </a:xfrm>
        </p:spPr>
        <p:txBody>
          <a:bodyPr anchor="t" anchorCtr="0">
            <a:noAutofit/>
          </a:bodyPr>
          <a:lstStyle/>
          <a:p>
            <a:pPr>
              <a:buFont typeface="Arial" panose="020B0604020202090204" pitchFamily="34" charset="0"/>
            </a:pPr>
            <a:r>
              <a:rPr kumimoji="1" lang="zh-CN" altLang="en-US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当我们需要快速更改系统的行为，但是不更改过程，且不需要昂贵、冗长的重建和重新部署过程时，代码更改就不够用。相反，配置可提供一种低开销的方式更改系统功能。</a:t>
            </a:r>
          </a:p>
          <a:p>
            <a:pPr>
              <a:buFont typeface="Arial" panose="020B0604020202090204" pitchFamily="34" charset="0"/>
            </a:pPr>
            <a:r>
              <a:rPr kumimoji="1" lang="zh-CN" altLang="en-US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一个系统具有三个部分组成：</a:t>
            </a:r>
          </a:p>
          <a:p>
            <a:pPr marL="571500" indent="-571500">
              <a:buFont typeface="Arial" panose="020B0604020202090204" pitchFamily="34" charset="0"/>
              <a:buChar char="•"/>
            </a:pPr>
            <a:r>
              <a:rPr kumimoji="1" lang="en-US" altLang="zh-CN" sz="3600" i="1" dirty="0">
                <a:solidFill>
                  <a:schemeClr val="accent1"/>
                </a:solidFill>
                <a:latin typeface="Helvetica Oblique" charset="0"/>
                <a:cs typeface="Helvetica Oblique" charset="0"/>
                <a:sym typeface="+mn-ea"/>
              </a:rPr>
              <a:t>Application</a:t>
            </a:r>
          </a:p>
          <a:p>
            <a:pPr marL="571500" indent="-571500">
              <a:buFont typeface="Arial" panose="020B0604020202090204" pitchFamily="34" charset="0"/>
              <a:buChar char="•"/>
            </a:pPr>
            <a:r>
              <a:rPr kumimoji="1" lang="en-US" altLang="zh-CN" sz="3600" i="1" dirty="0">
                <a:solidFill>
                  <a:schemeClr val="accent1"/>
                </a:solidFill>
                <a:latin typeface="Helvetica Oblique" charset="0"/>
                <a:cs typeface="Helvetica Oblique" charset="0"/>
                <a:sym typeface="+mn-ea"/>
              </a:rPr>
              <a:t>Dataset</a:t>
            </a:r>
          </a:p>
          <a:p>
            <a:pPr marL="571500" indent="-571500">
              <a:buFont typeface="Arial" panose="020B0604020202090204" pitchFamily="34" charset="0"/>
              <a:buChar char="•"/>
            </a:pPr>
            <a:r>
              <a:rPr kumimoji="1" lang="en-US" altLang="zh-CN" sz="3600" i="1" dirty="0">
                <a:solidFill>
                  <a:schemeClr val="accent1"/>
                </a:solidFill>
                <a:latin typeface="Helvetica Oblique" charset="0"/>
                <a:cs typeface="Helvetica Oblique" charset="0"/>
                <a:sym typeface="+mn-ea"/>
              </a:rPr>
              <a:t>Configuration</a:t>
            </a:r>
            <a:endParaRPr kumimoji="1" lang="en-US" altLang="zh-CN" dirty="0">
              <a:solidFill>
                <a:schemeClr val="bg1"/>
              </a:solidFill>
              <a:latin typeface="Helvetica Oblique" charset="0"/>
              <a:cs typeface="Helvetica Oblique" charset="0"/>
              <a:sym typeface="+mn-ea"/>
            </a:endParaRPr>
          </a:p>
          <a:p>
            <a:pPr>
              <a:buFont typeface="Arial" panose="020B0604020202090204" pitchFamily="34" charset="0"/>
            </a:pPr>
            <a:r>
              <a:rPr kumimoji="1" lang="zh-CN" altLang="en-US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良好的配置界面可实现快速、可靠和可测试的配置更改。如果用户没有直接的方法来更新配置，则很容易出错，同时会经历认知负荷和学习曲线。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rcRect r="15377"/>
          <a:stretch>
            <a:fillRect/>
          </a:stretch>
        </p:blipFill>
        <p:spPr>
          <a:xfrm>
            <a:off x="16034385" y="2731770"/>
            <a:ext cx="7167245" cy="948499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配置管理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1"/>
          </p:nvPr>
        </p:nvSpPr>
        <p:spPr>
          <a:xfrm>
            <a:off x="2462530" y="2731770"/>
            <a:ext cx="19457035" cy="4250690"/>
          </a:xfrm>
        </p:spPr>
        <p:txBody>
          <a:bodyPr anchor="t" anchorCtr="0">
            <a:noAutofit/>
          </a:bodyPr>
          <a:lstStyle/>
          <a:p>
            <a:pPr>
              <a:buFont typeface="Arial" panose="020B0604020202090204" pitchFamily="34" charset="0"/>
            </a:pPr>
            <a:r>
              <a:rPr kumimoji="1" lang="zh-CN" altLang="en-US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配置和代码最大的区别在于，代码更改会经过一系列的 </a:t>
            </a:r>
            <a:r>
              <a:rPr kumimoji="1" lang="en-US" altLang="zh-CN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CI/CD </a:t>
            </a:r>
            <a:r>
              <a:rPr kumimoji="1" lang="zh-CN" altLang="en-US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流程，每次增量的更改，都要经过代码检查和测试。而更改单个配置选项可能未经测试（甚至无法测试）就交付到生产环境中，导致类似 </a:t>
            </a:r>
            <a:r>
              <a:rPr kumimoji="1" lang="en-US" altLang="zh-CN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Facebook BGP </a:t>
            </a:r>
            <a:r>
              <a:rPr kumimoji="1" lang="zh-CN" altLang="en-US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这类超大型连锁事故。</a:t>
            </a:r>
          </a:p>
          <a:p>
            <a:pPr>
              <a:buFont typeface="Arial" panose="020B0604020202090204" pitchFamily="34" charset="0"/>
            </a:pPr>
            <a:r>
              <a:rPr kumimoji="1" lang="zh-CN" altLang="en-US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在事故期间，需要承受巨大压力情况下，快速安全地进行配置变更。</a:t>
            </a:r>
          </a:p>
        </p:txBody>
      </p:sp>
      <p:pic>
        <p:nvPicPr>
          <p:cNvPr id="11" name="Picture Placeholder 10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/>
          <a:stretch>
            <a:fillRect/>
          </a:stretch>
        </p:blipFill>
        <p:spPr>
          <a:xfrm>
            <a:off x="1858645" y="6451600"/>
            <a:ext cx="20666710" cy="648271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配置哲学 </a:t>
            </a:r>
            <a:r>
              <a:rPr kumimoji="1" lang="en-US" altLang="zh-CN"/>
              <a:t>- </a:t>
            </a:r>
            <a:r>
              <a:rPr kumimoji="1" lang="zh-CN" altLang="en-US"/>
              <a:t>配置试图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1"/>
          </p:nvPr>
        </p:nvSpPr>
        <p:spPr>
          <a:xfrm>
            <a:off x="2462530" y="2731770"/>
            <a:ext cx="11395075" cy="10222230"/>
          </a:xfrm>
        </p:spPr>
        <p:txBody>
          <a:bodyPr anchor="t" anchorCtr="0">
            <a:noAutofit/>
          </a:bodyPr>
          <a:lstStyle/>
          <a:p>
            <a:pPr>
              <a:buFont typeface="Arial" panose="020B0604020202090204" pitchFamily="34" charset="0"/>
            </a:pPr>
            <a:r>
              <a:rPr kumimoji="1" lang="zh-CN" altLang="en-US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配置哲学，是远离大量的可调参数，转向简单的重点理念。关键任务系统提供大量系统配置，需要对运维人员进行精心的培训和训练。趋于简单化配置的做法，减少了错误的表面积和操作人员的认知负担。</a:t>
            </a:r>
          </a:p>
          <a:p>
            <a:pPr marL="571500" indent="-571500">
              <a:buFont typeface="Arial" panose="020B0604020202090204" pitchFamily="34" charset="0"/>
              <a:buChar char="•"/>
            </a:pPr>
            <a:r>
              <a:rPr kumimoji="1" lang="zh-CN" altLang="en-US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以基础设施为中心的视图</a:t>
            </a:r>
          </a:p>
          <a:p>
            <a:pPr>
              <a:buFont typeface="Arial" panose="020B0604020202090204" pitchFamily="34" charset="0"/>
            </a:pPr>
            <a:r>
              <a:rPr kumimoji="1" lang="zh-CN" altLang="en-US" sz="3600" i="1" dirty="0">
                <a:solidFill>
                  <a:schemeClr val="accent1"/>
                </a:solidFill>
                <a:latin typeface="Helvetica Oblique" charset="0"/>
                <a:cs typeface="Helvetica Oblique" charset="0"/>
                <a:sym typeface="+mn-ea"/>
              </a:rPr>
              <a:t>    提供尽可能多的配置选项很有用。这样用户可以根据自己的实际需求调整系统的性能表现。配置选项越多，系统可自定义性就越强，也就越能适配业务场景做到最完美。</a:t>
            </a:r>
            <a:endParaRPr kumimoji="1" lang="zh-CN" altLang="en-US" dirty="0">
              <a:solidFill>
                <a:schemeClr val="bg1"/>
              </a:solidFill>
              <a:latin typeface="Helvetica Oblique" charset="0"/>
              <a:cs typeface="Helvetica Oblique" charset="0"/>
              <a:sym typeface="+mn-ea"/>
            </a:endParaRPr>
          </a:p>
          <a:p>
            <a:pPr marL="571500" indent="-571500">
              <a:buFont typeface="Arial" panose="020B0604020202090204" pitchFamily="34" charset="0"/>
              <a:buChar char="•"/>
            </a:pPr>
            <a:r>
              <a:rPr kumimoji="1" lang="zh-CN" altLang="en-US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以用户为中心的视图</a:t>
            </a:r>
          </a:p>
          <a:p>
            <a:pPr>
              <a:buFont typeface="Arial" panose="020B0604020202090204" pitchFamily="34" charset="0"/>
            </a:pPr>
            <a:r>
              <a:rPr kumimoji="1" lang="zh-CN" altLang="en-US" sz="3600" i="1" dirty="0">
                <a:solidFill>
                  <a:schemeClr val="accent1"/>
                </a:solidFill>
                <a:latin typeface="Helvetica Oblique" charset="0"/>
                <a:cs typeface="Helvetica Oblique" charset="0"/>
                <a:sym typeface="+mn-ea"/>
              </a:rPr>
              <a:t>    以业务服务为主，业务目标是面向 </a:t>
            </a:r>
            <a:r>
              <a:rPr kumimoji="1" lang="en-US" altLang="zh-CN" sz="3600" i="1" dirty="0">
                <a:solidFill>
                  <a:schemeClr val="accent1"/>
                </a:solidFill>
                <a:latin typeface="Helvetica Oblique" charset="0"/>
                <a:cs typeface="Helvetica Oblique" charset="0"/>
                <a:sym typeface="+mn-ea"/>
              </a:rPr>
              <a:t>C </a:t>
            </a:r>
            <a:r>
              <a:rPr kumimoji="1" lang="zh-CN" altLang="en-US" sz="3600" i="1" dirty="0">
                <a:solidFill>
                  <a:schemeClr val="accent1"/>
                </a:solidFill>
                <a:latin typeface="Helvetica Oblique" charset="0"/>
                <a:cs typeface="Helvetica Oblique" charset="0"/>
                <a:sym typeface="+mn-ea"/>
              </a:rPr>
              <a:t>端用户人群，那么配置越少越好，专注在业务功能实现上。</a:t>
            </a:r>
            <a:endParaRPr kumimoji="1" lang="zh-CN" altLang="en-US" dirty="0">
              <a:solidFill>
                <a:schemeClr val="bg1"/>
              </a:solidFill>
              <a:latin typeface="Helvetica Oblique" charset="0"/>
              <a:cs typeface="Helvetica Oblique" charset="0"/>
              <a:sym typeface="+mn-ea"/>
            </a:endParaRPr>
          </a:p>
          <a:p>
            <a:pPr>
              <a:buFont typeface="Arial" panose="020B0604020202090204" pitchFamily="34" charset="0"/>
            </a:pPr>
            <a:r>
              <a:rPr kumimoji="1" lang="zh-CN" altLang="en-US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但最终都会趋同像以用户中心的视图移动。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57605" y="3314065"/>
            <a:ext cx="10338435" cy="905764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配置哲学 </a:t>
            </a:r>
            <a:r>
              <a:rPr kumimoji="1" lang="en-US" altLang="zh-CN"/>
              <a:t>- </a:t>
            </a:r>
            <a:r>
              <a:rPr kumimoji="1" lang="zh-CN" altLang="en-US"/>
              <a:t>必填和可选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1"/>
          </p:nvPr>
        </p:nvSpPr>
        <p:spPr>
          <a:xfrm>
            <a:off x="2462530" y="2731770"/>
            <a:ext cx="19457670" cy="6617970"/>
          </a:xfrm>
        </p:spPr>
        <p:txBody>
          <a:bodyPr anchor="t" anchorCtr="0">
            <a:noAutofit/>
          </a:bodyPr>
          <a:lstStyle/>
          <a:p>
            <a:pPr>
              <a:buFont typeface="Arial" panose="020B0604020202090204" pitchFamily="34" charset="0"/>
            </a:pPr>
            <a:r>
              <a:rPr kumimoji="1" lang="zh-CN" altLang="en-US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给定的配置设置可能包含两种类型的问题：必填和可选配置，比如 </a:t>
            </a:r>
            <a:r>
              <a:rPr kumimoji="1" lang="en-US" altLang="zh-CN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Redis Client </a:t>
            </a:r>
            <a:r>
              <a:rPr kumimoji="1" lang="zh-CN" altLang="en-US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的监听网络协议和地址。而设置读写超时时间可能是一个可选配置。</a:t>
            </a:r>
          </a:p>
          <a:p>
            <a:pPr>
              <a:buFont typeface="Arial" panose="020B0604020202090204" pitchFamily="34" charset="0"/>
            </a:pPr>
            <a:r>
              <a:rPr kumimoji="1" lang="zh-CN" altLang="en-US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为了保持以用户为中心并易于使用的配置，我们要尽可能的减少必填配置，通常做法是把必填变为选填。比如 </a:t>
            </a:r>
            <a:r>
              <a:rPr kumimoji="1" lang="en-US" altLang="zh-CN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Redis Server </a:t>
            </a:r>
            <a:r>
              <a:rPr kumimoji="1" lang="zh-CN" altLang="en-US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启动的时候监听本机 </a:t>
            </a:r>
            <a:r>
              <a:rPr kumimoji="1" lang="en-US" altLang="zh-CN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IP，</a:t>
            </a:r>
            <a:r>
              <a:rPr kumimoji="1" lang="zh-CN" altLang="en-US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以及 </a:t>
            </a:r>
            <a:r>
              <a:rPr kumimoji="1" lang="en-US" altLang="zh-CN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6379 </a:t>
            </a:r>
            <a:r>
              <a:rPr kumimoji="1" lang="zh-CN" altLang="en-US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端口，比如 </a:t>
            </a:r>
            <a:r>
              <a:rPr kumimoji="1" lang="en-US" altLang="zh-CN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Nginx </a:t>
            </a:r>
            <a:r>
              <a:rPr kumimoji="1" lang="zh-CN" altLang="en-US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可以设置多少个 </a:t>
            </a:r>
            <a:r>
              <a:rPr kumimoji="1" lang="en-US" altLang="zh-CN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worker </a:t>
            </a:r>
            <a:r>
              <a:rPr kumimoji="1" lang="zh-CN" altLang="en-US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进行工作。那么减少必填配置未必都是静态硬编码的值，也可以动态根据上下文计算，例如 </a:t>
            </a:r>
            <a:r>
              <a:rPr kumimoji="1" lang="en-US" altLang="zh-CN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Nginx </a:t>
            </a:r>
            <a:r>
              <a:rPr kumimoji="1" lang="zh-CN" altLang="en-US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读取物理机的 </a:t>
            </a:r>
            <a:r>
              <a:rPr kumimoji="1" lang="en-US" altLang="zh-CN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CPU </a:t>
            </a:r>
            <a:r>
              <a:rPr kumimoji="1" lang="zh-CN" altLang="en-US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工作线程设定自己的 </a:t>
            </a:r>
            <a:r>
              <a:rPr kumimoji="1" lang="en-US" altLang="zh-CN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workers</a:t>
            </a:r>
            <a:r>
              <a:rPr kumimoji="1" lang="zh-CN" altLang="en-US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。</a:t>
            </a:r>
          </a:p>
          <a:p>
            <a:pPr>
              <a:buFont typeface="Arial" panose="020B0604020202090204" pitchFamily="34" charset="0"/>
            </a:pPr>
            <a:r>
              <a:rPr kumimoji="1" lang="zh-CN" altLang="en-US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在默认值策略中，必须是安全保守的配置，因为很容易错误传播到各个系统，比如 </a:t>
            </a:r>
            <a:r>
              <a:rPr kumimoji="1" lang="en-US" altLang="zh-CN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Jedis </a:t>
            </a:r>
            <a:r>
              <a:rPr kumimoji="1" lang="zh-CN" altLang="en-US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某个版本的默认重试次数是</a:t>
            </a:r>
            <a:r>
              <a:rPr kumimoji="1" lang="en-US" altLang="zh-CN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: 86400</a:t>
            </a:r>
            <a:r>
              <a:rPr kumimoji="1" lang="zh-CN" altLang="en-US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。</a:t>
            </a:r>
          </a:p>
          <a:p>
            <a:pPr>
              <a:buFont typeface="Arial" panose="020B0604020202090204" pitchFamily="34" charset="0"/>
            </a:pPr>
            <a:r>
              <a:rPr kumimoji="1" lang="zh-CN" altLang="en-US" sz="3600" i="1" dirty="0">
                <a:solidFill>
                  <a:schemeClr val="accent1"/>
                </a:solidFill>
                <a:latin typeface="Helvetica Oblique" charset="0"/>
                <a:cs typeface="Helvetica Oblique" charset="0"/>
                <a:sym typeface="+mn-ea"/>
              </a:rPr>
              <a:t>真正需要可选配置的时，演进思路为：</a:t>
            </a:r>
            <a:r>
              <a:rPr kumimoji="1" lang="en-US" altLang="zh-CN" sz="3600" i="1" dirty="0">
                <a:solidFill>
                  <a:schemeClr val="accent1"/>
                </a:solidFill>
                <a:latin typeface="Helvetica Oblique" charset="0"/>
                <a:cs typeface="Helvetica Oblique" charset="0"/>
                <a:sym typeface="+mn-ea"/>
              </a:rPr>
              <a:t>hard code -&gt; </a:t>
            </a:r>
            <a:r>
              <a:rPr kumimoji="1" lang="zh-CN" altLang="en-US" sz="3600" i="1" dirty="0">
                <a:solidFill>
                  <a:schemeClr val="accent1"/>
                </a:solidFill>
                <a:latin typeface="Helvetica Oblique" charset="0"/>
                <a:cs typeface="Helvetica Oblique" charset="0"/>
                <a:sym typeface="+mn-ea"/>
              </a:rPr>
              <a:t>可选配置 </a:t>
            </a:r>
            <a:r>
              <a:rPr kumimoji="1" lang="en-US" altLang="zh-CN" sz="3600" i="1" dirty="0">
                <a:solidFill>
                  <a:schemeClr val="accent1"/>
                </a:solidFill>
                <a:latin typeface="Helvetica Oblique" charset="0"/>
                <a:cs typeface="Helvetica Oblique" charset="0"/>
                <a:sym typeface="+mn-ea"/>
              </a:rPr>
              <a:t>-&gt; </a:t>
            </a:r>
            <a:r>
              <a:rPr kumimoji="1" lang="zh-CN" altLang="en-US" sz="3600" i="1" dirty="0">
                <a:solidFill>
                  <a:schemeClr val="accent1"/>
                </a:solidFill>
                <a:latin typeface="Helvetica Oblique" charset="0"/>
                <a:cs typeface="Helvetica Oblique" charset="0"/>
                <a:sym typeface="+mn-ea"/>
              </a:rPr>
              <a:t>模板</a:t>
            </a:r>
            <a:r>
              <a:rPr kumimoji="1" lang="en-US" altLang="zh-CN" sz="3600" i="1" dirty="0">
                <a:solidFill>
                  <a:schemeClr val="accent1"/>
                </a:solidFill>
                <a:latin typeface="Helvetica Oblique" charset="0"/>
                <a:cs typeface="Helvetica Oblique" charset="0"/>
                <a:sym typeface="+mn-ea"/>
              </a:rPr>
              <a:t>/</a:t>
            </a:r>
            <a:r>
              <a:rPr kumimoji="1" lang="zh-CN" altLang="en-US" sz="3600" i="1" dirty="0">
                <a:solidFill>
                  <a:schemeClr val="accent1"/>
                </a:solidFill>
                <a:latin typeface="Helvetica Oblique" charset="0"/>
                <a:cs typeface="Helvetica Oblique" charset="0"/>
                <a:sym typeface="+mn-ea"/>
              </a:rPr>
              <a:t>继承配置或配置套餐。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0360" y="9661525"/>
            <a:ext cx="16081375" cy="390207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配置机制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1"/>
          </p:nvPr>
        </p:nvSpPr>
        <p:spPr>
          <a:xfrm>
            <a:off x="2462530" y="2731770"/>
            <a:ext cx="8123555" cy="9722485"/>
          </a:xfrm>
        </p:spPr>
        <p:txBody>
          <a:bodyPr anchor="t" anchorCtr="0">
            <a:noAutofit/>
          </a:bodyPr>
          <a:lstStyle/>
          <a:p>
            <a:pPr>
              <a:buFont typeface="Arial" panose="020B0604020202090204" pitchFamily="34" charset="0"/>
            </a:pPr>
            <a:r>
              <a:rPr kumimoji="1" lang="zh-CN" altLang="en-US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用什么来存储配置，是不可避免的问题。是 </a:t>
            </a:r>
            <a:r>
              <a:rPr kumimoji="1" lang="en-US" altLang="zh-CN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INI</a:t>
            </a:r>
            <a:r>
              <a:rPr kumimoji="1" lang="zh-CN" altLang="en-US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，</a:t>
            </a:r>
            <a:r>
              <a:rPr kumimoji="1" lang="en-US" altLang="zh-CN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YAML</a:t>
            </a:r>
            <a:r>
              <a:rPr kumimoji="1" lang="zh-CN" altLang="en-US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，</a:t>
            </a:r>
            <a:r>
              <a:rPr kumimoji="1" lang="en-US" altLang="zh-CN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XML</a:t>
            </a:r>
            <a:r>
              <a:rPr kumimoji="1" lang="zh-CN" altLang="en-US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，</a:t>
            </a:r>
            <a:r>
              <a:rPr kumimoji="1" lang="en-US" altLang="zh-CN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JSON </a:t>
            </a:r>
            <a:r>
              <a:rPr kumimoji="1" lang="zh-CN" altLang="en-US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还是更加灵活的高级语言来存储配置，比如 </a:t>
            </a:r>
            <a:r>
              <a:rPr kumimoji="1" lang="en-US" altLang="zh-CN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Lua</a:t>
            </a:r>
            <a:r>
              <a:rPr kumimoji="1" lang="zh-CN" altLang="en-US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，</a:t>
            </a:r>
            <a:r>
              <a:rPr kumimoji="1" lang="en-US" altLang="zh-CN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Python </a:t>
            </a:r>
            <a:r>
              <a:rPr kumimoji="1" lang="zh-CN" altLang="en-US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等。按照我们的经验，即便有一些更加灵活的配置高级语言或者 </a:t>
            </a:r>
            <a:r>
              <a:rPr kumimoji="1" lang="en-US" altLang="zh-CN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DSL</a:t>
            </a:r>
            <a:r>
              <a:rPr kumimoji="1" lang="zh-CN" altLang="en-US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，我们仍然建议将控制和数据分离的思想：系统的基础架构应在静态数据上运行，可以是 </a:t>
            </a:r>
            <a:r>
              <a:rPr kumimoji="1" lang="en-US" altLang="zh-CN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JSON</a:t>
            </a:r>
            <a:r>
              <a:rPr kumimoji="1" lang="zh-CN" altLang="en-US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，</a:t>
            </a:r>
            <a:r>
              <a:rPr kumimoji="1" lang="en-US" altLang="zh-CN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YAML </a:t>
            </a:r>
            <a:r>
              <a:rPr kumimoji="1" lang="zh-CN" altLang="en-US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等，也可以通过更高级别的界面来进行交互，比如使用 </a:t>
            </a:r>
            <a:r>
              <a:rPr kumimoji="1" lang="en-US" altLang="zh-CN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API </a:t>
            </a:r>
            <a:r>
              <a:rPr kumimoji="1" lang="zh-CN" altLang="en-US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可以 </a:t>
            </a:r>
            <a:r>
              <a:rPr kumimoji="1" lang="en-US" altLang="zh-CN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overlay + automation</a:t>
            </a:r>
            <a:r>
              <a:rPr kumimoji="1" lang="zh-CN" altLang="en-US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。</a:t>
            </a:r>
          </a:p>
          <a:p>
            <a:pPr marL="571500" indent="-571500">
              <a:buFont typeface="Arial" panose="020B0604020202090204" pitchFamily="34" charset="0"/>
              <a:buChar char="•"/>
            </a:pPr>
            <a:r>
              <a:rPr kumimoji="1" lang="zh-CN" altLang="en-US" sz="3600" i="1" dirty="0">
                <a:solidFill>
                  <a:schemeClr val="accent1"/>
                </a:solidFill>
                <a:latin typeface="Helvetica Oblique" charset="0"/>
                <a:cs typeface="Helvetica Oblique" charset="0"/>
                <a:sym typeface="+mn-ea"/>
              </a:rPr>
              <a:t>静态数据交互，动态控制面。</a:t>
            </a:r>
          </a:p>
          <a:p>
            <a:pPr marL="571500" indent="-571500">
              <a:buFont typeface="Arial" panose="020B0604020202090204" pitchFamily="34" charset="0"/>
              <a:buChar char="•"/>
            </a:pPr>
            <a:r>
              <a:rPr kumimoji="1" lang="zh-CN" altLang="en-US" sz="3600" i="1" dirty="0">
                <a:solidFill>
                  <a:schemeClr val="accent1"/>
                </a:solidFill>
                <a:latin typeface="Helvetica Oblique" charset="0"/>
                <a:cs typeface="Helvetica Oblique" charset="0"/>
                <a:sym typeface="+mn-ea"/>
              </a:rPr>
              <a:t>静态数据基于 </a:t>
            </a:r>
            <a:r>
              <a:rPr kumimoji="1" lang="en-US" altLang="zh-CN" sz="3600" i="1" dirty="0">
                <a:solidFill>
                  <a:schemeClr val="accent1"/>
                </a:solidFill>
                <a:latin typeface="Helvetica Oblique" charset="0"/>
                <a:cs typeface="Helvetica Oblique" charset="0"/>
                <a:sym typeface="+mn-ea"/>
              </a:rPr>
              <a:t>DSL</a:t>
            </a:r>
            <a:r>
              <a:rPr kumimoji="1" lang="zh-CN" altLang="en-US" sz="3600" i="1" dirty="0">
                <a:solidFill>
                  <a:schemeClr val="accent1"/>
                </a:solidFill>
                <a:latin typeface="Helvetica Oblique" charset="0"/>
                <a:cs typeface="Helvetica Oblique" charset="0"/>
                <a:sym typeface="+mn-ea"/>
              </a:rPr>
              <a:t>，高级语言或者界面生成。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44225" y="4239260"/>
            <a:ext cx="12952730" cy="634111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配置机制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1"/>
          </p:nvPr>
        </p:nvSpPr>
        <p:spPr>
          <a:xfrm>
            <a:off x="2462530" y="2731770"/>
            <a:ext cx="10425430" cy="9722485"/>
          </a:xfrm>
        </p:spPr>
        <p:txBody>
          <a:bodyPr anchor="t" anchorCtr="0">
            <a:noAutofit/>
          </a:bodyPr>
          <a:lstStyle/>
          <a:p>
            <a:pPr>
              <a:buFont typeface="Arial" panose="020B0604020202090204" pitchFamily="34" charset="0"/>
            </a:pPr>
            <a:r>
              <a:rPr kumimoji="1" lang="zh-CN" altLang="en-US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一旦获得静态配置数据，使用这些最终数据格式配置的时候，提取配置的元数据很有用，我推荐使用 </a:t>
            </a:r>
            <a:r>
              <a:rPr kumimoji="1" lang="en-US" altLang="zh-CN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protobuf </a:t>
            </a:r>
            <a:r>
              <a:rPr kumimoji="1" lang="zh-CN" altLang="en-US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的核心原因在于，很多配置系统都没有考虑配置本身的 </a:t>
            </a:r>
            <a:r>
              <a:rPr kumimoji="1" lang="en-US" altLang="zh-CN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schema </a:t>
            </a:r>
            <a:r>
              <a:rPr kumimoji="1" lang="zh-CN" altLang="en-US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元数据，基于元数据我们可以实现更多高级的控制能力：</a:t>
            </a:r>
          </a:p>
          <a:p>
            <a:pPr marL="571500" indent="-571500">
              <a:buFont typeface="Arial" panose="020B0604020202090204" pitchFamily="34" charset="0"/>
              <a:buChar char="•"/>
            </a:pPr>
            <a:r>
              <a:rPr kumimoji="1" lang="zh-CN" altLang="en-US" sz="3600" i="1" dirty="0">
                <a:solidFill>
                  <a:schemeClr val="accent1"/>
                </a:solidFill>
                <a:latin typeface="Helvetica Oblique" charset="0"/>
                <a:cs typeface="Helvetica Oblique" charset="0"/>
                <a:sym typeface="+mn-ea"/>
              </a:rPr>
              <a:t>语义验证，配置是否语法有效，是否符合 </a:t>
            </a:r>
            <a:r>
              <a:rPr kumimoji="1" lang="en-US" altLang="zh-CN" sz="3600" i="1" dirty="0">
                <a:solidFill>
                  <a:schemeClr val="accent1"/>
                </a:solidFill>
                <a:latin typeface="Helvetica Oblique" charset="0"/>
                <a:cs typeface="Helvetica Oblique" charset="0"/>
                <a:sym typeface="+mn-ea"/>
              </a:rPr>
              <a:t>validation</a:t>
            </a:r>
            <a:r>
              <a:rPr kumimoji="1" lang="zh-CN" altLang="en-US" sz="3600" i="1" dirty="0">
                <a:solidFill>
                  <a:schemeClr val="accent1"/>
                </a:solidFill>
                <a:latin typeface="Helvetica Oblique" charset="0"/>
                <a:cs typeface="Helvetica Oblique" charset="0"/>
                <a:sym typeface="+mn-ea"/>
              </a:rPr>
              <a:t>，比如以外的内存配置导致多一千倍的内存（单位错误），最大化验证配置，在交付应用前中断并降低运维成本。</a:t>
            </a:r>
          </a:p>
          <a:p>
            <a:pPr marL="571500" indent="-571500">
              <a:buFont typeface="Arial" panose="020B0604020202090204" pitchFamily="34" charset="0"/>
              <a:buChar char="•"/>
            </a:pPr>
            <a:r>
              <a:rPr kumimoji="1" lang="zh-CN" altLang="en-US" sz="3600" i="1" dirty="0">
                <a:solidFill>
                  <a:schemeClr val="accent1"/>
                </a:solidFill>
                <a:latin typeface="Helvetica Oblique" charset="0"/>
                <a:cs typeface="Helvetica Oblique" charset="0"/>
                <a:sym typeface="+mn-ea"/>
              </a:rPr>
              <a:t>友好的语法高亮，方便查看。</a:t>
            </a:r>
          </a:p>
          <a:p>
            <a:pPr marL="571500" indent="-571500">
              <a:buFont typeface="Arial" panose="020B0604020202090204" pitchFamily="34" charset="0"/>
              <a:buChar char="•"/>
            </a:pPr>
            <a:r>
              <a:rPr kumimoji="1" lang="en-US" altLang="zh-CN" sz="3600" i="1" dirty="0">
                <a:solidFill>
                  <a:schemeClr val="accent1"/>
                </a:solidFill>
                <a:latin typeface="Helvetica Oblique" charset="0"/>
                <a:cs typeface="Helvetica Oblique" charset="0"/>
                <a:sym typeface="+mn-ea"/>
              </a:rPr>
              <a:t>Linter</a:t>
            </a:r>
            <a:r>
              <a:rPr kumimoji="1" lang="zh-CN" altLang="en-US" sz="3600" i="1" dirty="0">
                <a:solidFill>
                  <a:schemeClr val="accent1"/>
                </a:solidFill>
                <a:latin typeface="Helvetica Oblique" charset="0"/>
                <a:cs typeface="Helvetica Oblique" charset="0"/>
                <a:sym typeface="+mn-ea"/>
              </a:rPr>
              <a:t>，标准化要求。</a:t>
            </a:r>
          </a:p>
          <a:p>
            <a:pPr marL="571500" indent="-571500">
              <a:buFont typeface="Arial" panose="020B0604020202090204" pitchFamily="34" charset="0"/>
              <a:buChar char="•"/>
            </a:pPr>
            <a:r>
              <a:rPr kumimoji="1" lang="zh-CN" altLang="en-US" sz="3600" i="1" dirty="0">
                <a:solidFill>
                  <a:schemeClr val="accent1"/>
                </a:solidFill>
                <a:latin typeface="Helvetica Oblique" charset="0"/>
                <a:cs typeface="Helvetica Oblique" charset="0"/>
                <a:sym typeface="+mn-ea"/>
              </a:rPr>
              <a:t>自动化语法格式，类似 </a:t>
            </a:r>
            <a:r>
              <a:rPr kumimoji="1" lang="en-US" altLang="zh-CN" sz="3600" i="1" dirty="0">
                <a:solidFill>
                  <a:schemeClr val="accent1"/>
                </a:solidFill>
                <a:latin typeface="Helvetica Oblique" charset="0"/>
                <a:cs typeface="Helvetica Oblique" charset="0"/>
                <a:sym typeface="+mn-ea"/>
              </a:rPr>
              <a:t>gofmt</a:t>
            </a:r>
            <a:r>
              <a:rPr kumimoji="1" lang="zh-CN" altLang="en-US" sz="3600" i="1" dirty="0">
                <a:solidFill>
                  <a:schemeClr val="accent1"/>
                </a:solidFill>
                <a:latin typeface="Helvetica Oblique" charset="0"/>
                <a:cs typeface="Helvetica Oblique" charset="0"/>
                <a:sym typeface="+mn-ea"/>
              </a:rPr>
              <a:t>。减少配置 </a:t>
            </a:r>
            <a:r>
              <a:rPr kumimoji="1" lang="en-US" altLang="zh-CN" sz="3600" i="1" dirty="0">
                <a:solidFill>
                  <a:schemeClr val="accent1"/>
                </a:solidFill>
                <a:latin typeface="Helvetica Oblique" charset="0"/>
                <a:cs typeface="Helvetica Oblique" charset="0"/>
                <a:sym typeface="+mn-ea"/>
              </a:rPr>
              <a:t>owner </a:t>
            </a:r>
            <a:r>
              <a:rPr kumimoji="1" lang="zh-CN" altLang="en-US" sz="3600" i="1" dirty="0">
                <a:solidFill>
                  <a:schemeClr val="accent1"/>
                </a:solidFill>
                <a:latin typeface="Helvetica Oblique" charset="0"/>
                <a:cs typeface="Helvetica Oblique" charset="0"/>
                <a:sym typeface="+mn-ea"/>
              </a:rPr>
              <a:t>对切换项目时的认知负担，标准格式可以简化自动编辑的过程。</a:t>
            </a:r>
            <a:endParaRPr kumimoji="1" lang="zh-CN" altLang="en-US" dirty="0">
              <a:solidFill>
                <a:schemeClr val="bg1"/>
              </a:solidFill>
              <a:latin typeface="Helvetica Oblique" charset="0"/>
              <a:cs typeface="Helvetica Oblique" charset="0"/>
              <a:sym typeface="+mn-ea"/>
            </a:endParaRPr>
          </a:p>
          <a:p>
            <a:pPr marL="571500" indent="-571500">
              <a:buFont typeface="Arial" panose="020B0604020202090204" pitchFamily="34" charset="0"/>
              <a:buChar char="•"/>
            </a:pPr>
            <a:endParaRPr kumimoji="1" lang="zh-CN" altLang="en-US" dirty="0">
              <a:solidFill>
                <a:schemeClr val="bg1"/>
              </a:solidFill>
              <a:latin typeface="Helvetica Oblique" charset="0"/>
              <a:cs typeface="Helvetica Oblique" charset="0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21690" y="3207385"/>
            <a:ext cx="10424795" cy="906018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配置机制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1"/>
          </p:nvPr>
        </p:nvSpPr>
        <p:spPr>
          <a:xfrm>
            <a:off x="2462530" y="2731770"/>
            <a:ext cx="10425430" cy="9722485"/>
          </a:xfrm>
        </p:spPr>
        <p:txBody>
          <a:bodyPr anchor="t" anchorCtr="0">
            <a:noAutofit/>
          </a:bodyPr>
          <a:lstStyle/>
          <a:p>
            <a:pPr marL="571500" indent="-571500">
              <a:buFont typeface="Arial" panose="020B0604020202090204" pitchFamily="34" charset="0"/>
              <a:buChar char="•"/>
            </a:pPr>
            <a:r>
              <a:rPr kumimoji="1" lang="zh-CN" altLang="en-US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安全配置更改应用，配置通常不经过单元测试，甚至不是易于测试的，我们希望避免发生可靠性事故。</a:t>
            </a:r>
          </a:p>
          <a:p>
            <a:pPr marL="571500" indent="-571500">
              <a:buFont typeface="Arial" panose="020B0604020202090204" pitchFamily="34" charset="0"/>
              <a:buChar char="•"/>
            </a:pPr>
            <a:r>
              <a:rPr kumimoji="1" lang="zh-CN" altLang="en-US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逐步部署的能力，避免了全有或全无的变化，参考 </a:t>
            </a:r>
            <a:r>
              <a:rPr kumimoji="1" lang="en-US" altLang="zh-CN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Kubernetes rolling update </a:t>
            </a:r>
            <a:r>
              <a:rPr kumimoji="1" lang="zh-CN" altLang="en-US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策略；</a:t>
            </a:r>
          </a:p>
          <a:p>
            <a:pPr marL="571500" indent="-571500">
              <a:buFont typeface="Arial" panose="020B0604020202090204" pitchFamily="34" charset="0"/>
              <a:buChar char="•"/>
            </a:pPr>
            <a:r>
              <a:rPr kumimoji="1" lang="zh-CN" altLang="en-US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如果发现危险，则可以快速回滚更改；</a:t>
            </a:r>
          </a:p>
          <a:p>
            <a:pPr>
              <a:buFont typeface="Arial" panose="020B0604020202090204" pitchFamily="34" charset="0"/>
            </a:pPr>
            <a:r>
              <a:rPr kumimoji="1" lang="zh-CN" altLang="en-US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    </a:t>
            </a:r>
            <a:r>
              <a:rPr kumimoji="1" lang="zh-CN" altLang="en-US" sz="3600" i="1" dirty="0">
                <a:solidFill>
                  <a:schemeClr val="accent1"/>
                </a:solidFill>
                <a:latin typeface="Helvetica Oblique" charset="0"/>
                <a:cs typeface="Helvetica Oblique" charset="0"/>
                <a:sym typeface="+mn-ea"/>
              </a:rPr>
              <a:t>回滚的能力对于减少事件持续事件很重要，与尝试使用临时修复程序对其进行修复相比，回滚有问题的配置可以更快地缓解中断，也避免临时的修复导致二次事故。回滚配置必须是密封的，否则可能很难 </a:t>
            </a:r>
            <a:r>
              <a:rPr kumimoji="1" lang="en-US" altLang="zh-CN" sz="3600" i="1" dirty="0">
                <a:solidFill>
                  <a:schemeClr val="accent1"/>
                </a:solidFill>
                <a:latin typeface="Helvetica Oblique" charset="0"/>
                <a:cs typeface="Helvetica Oblique" charset="0"/>
                <a:sym typeface="+mn-ea"/>
              </a:rPr>
              <a:t>reset </a:t>
            </a:r>
            <a:r>
              <a:rPr kumimoji="1" lang="zh-CN" altLang="en-US" sz="3600" i="1" dirty="0">
                <a:solidFill>
                  <a:schemeClr val="accent1"/>
                </a:solidFill>
                <a:latin typeface="Helvetica Oblique" charset="0"/>
                <a:cs typeface="Helvetica Oblique" charset="0"/>
                <a:sym typeface="+mn-ea"/>
              </a:rPr>
              <a:t>到上一次的状态；</a:t>
            </a:r>
            <a:endParaRPr kumimoji="1" lang="zh-CN" altLang="en-US" dirty="0">
              <a:solidFill>
                <a:schemeClr val="bg1"/>
              </a:solidFill>
              <a:latin typeface="Helvetica Oblique" charset="0"/>
              <a:cs typeface="Helvetica Oblique" charset="0"/>
              <a:sym typeface="+mn-ea"/>
            </a:endParaRPr>
          </a:p>
          <a:p>
            <a:pPr marL="571500" indent="-571500">
              <a:buFont typeface="Arial" panose="020B0604020202090204" pitchFamily="34" charset="0"/>
              <a:buChar char="•"/>
            </a:pPr>
            <a:r>
              <a:rPr kumimoji="1" lang="zh-CN" altLang="en-US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如果更改导致 </a:t>
            </a:r>
            <a:r>
              <a:rPr kumimoji="1" lang="en-US" altLang="zh-CN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operator </a:t>
            </a:r>
            <a:r>
              <a:rPr kumimoji="1" lang="zh-CN" altLang="en-US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失去控制，则自动控制（至少自动停止进度的能力）；</a:t>
            </a:r>
          </a:p>
          <a:p>
            <a:pPr>
              <a:buFont typeface="Arial" panose="020B0604020202090204" pitchFamily="34" charset="0"/>
            </a:pPr>
            <a:r>
              <a:rPr kumimoji="1" lang="zh-CN" altLang="en-US" dirty="0">
                <a:solidFill>
                  <a:schemeClr val="bg1"/>
                </a:solidFill>
                <a:latin typeface="Helvetica Oblique" charset="0"/>
                <a:cs typeface="Helvetica Oblique" charset="0"/>
                <a:sym typeface="+mn-ea"/>
              </a:rPr>
              <a:t>    </a:t>
            </a:r>
            <a:r>
              <a:rPr kumimoji="1" lang="zh-CN" altLang="en-US" sz="3600" i="1" dirty="0">
                <a:solidFill>
                  <a:schemeClr val="accent1"/>
                </a:solidFill>
                <a:latin typeface="Helvetica Oblique" charset="0"/>
                <a:cs typeface="Helvetica Oblique" charset="0"/>
                <a:sym typeface="+mn-ea"/>
              </a:rPr>
              <a:t>例如修改防火墙，当本机 </a:t>
            </a:r>
            <a:r>
              <a:rPr kumimoji="1" lang="en-US" altLang="zh-CN" sz="3600" i="1" dirty="0">
                <a:solidFill>
                  <a:schemeClr val="accent1"/>
                </a:solidFill>
                <a:latin typeface="Helvetica Oblique" charset="0"/>
                <a:cs typeface="Helvetica Oblique" charset="0"/>
                <a:sym typeface="+mn-ea"/>
              </a:rPr>
              <a:t>agent </a:t>
            </a:r>
            <a:r>
              <a:rPr kumimoji="1" lang="zh-CN" altLang="en-US" sz="3600" i="1" dirty="0">
                <a:solidFill>
                  <a:schemeClr val="accent1"/>
                </a:solidFill>
                <a:latin typeface="Helvetica Oblique" charset="0"/>
                <a:cs typeface="Helvetica Oblique" charset="0"/>
                <a:sym typeface="+mn-ea"/>
              </a:rPr>
              <a:t>发现丢失了系统管理员权限，可以自动恢复到上个版本，并且在修改是否需要多次确认危险性操作；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61465" y="2731770"/>
            <a:ext cx="8674100" cy="1039558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sym typeface="+mn-ea"/>
              </a:rPr>
              <a:t>配置分类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1"/>
          </p:nvPr>
        </p:nvSpPr>
        <p:spPr>
          <a:xfrm>
            <a:off x="2462530" y="2731770"/>
            <a:ext cx="19457670" cy="10515600"/>
          </a:xfrm>
        </p:spPr>
        <p:txBody>
          <a:bodyPr anchor="t" anchorCtr="0">
            <a:noAutofit/>
          </a:bodyPr>
          <a:lstStyle/>
          <a:p>
            <a:pPr marL="571500" indent="-571500" algn="l">
              <a:buFont typeface="Arial" panose="020B0604020202090204" pitchFamily="34" charset="0"/>
              <a:buChar char="•"/>
            </a:pPr>
            <a:r>
              <a:rPr kumimoji="1" lang="zh-CN" altLang="en-US" dirty="0">
                <a:solidFill>
                  <a:schemeClr val="bg1"/>
                </a:solidFill>
                <a:sym typeface="+mn-ea"/>
              </a:rPr>
              <a:t>环境信息（上下文）</a:t>
            </a:r>
            <a:endParaRPr kumimoji="1" lang="en-US" altLang="zh-CN" dirty="0">
              <a:solidFill>
                <a:schemeClr val="bg1"/>
              </a:solidFill>
              <a:sym typeface="+mn-ea"/>
            </a:endParaRPr>
          </a:p>
          <a:p>
            <a:pPr algn="l">
              <a:buFont typeface="Arial" panose="020B0604020202090204" pitchFamily="34" charset="0"/>
            </a:pPr>
            <a:r>
              <a:rPr kumimoji="1" lang="zh-CN" altLang="en-US" sz="3600" i="1" dirty="0">
                <a:solidFill>
                  <a:schemeClr val="accent1"/>
                </a:solidFill>
                <a:sym typeface="+mn-ea"/>
              </a:rPr>
              <a:t>    </a:t>
            </a:r>
            <a:r>
              <a:rPr kumimoji="1" lang="en-US" altLang="zh-CN" sz="3600" i="1" dirty="0">
                <a:solidFill>
                  <a:schemeClr val="accent1"/>
                </a:solidFill>
                <a:sym typeface="+mn-ea"/>
              </a:rPr>
              <a:t>Region</a:t>
            </a:r>
            <a:r>
              <a:rPr kumimoji="1" lang="zh-CN" altLang="en-US" sz="3600" i="1" dirty="0">
                <a:solidFill>
                  <a:schemeClr val="accent1"/>
                </a:solidFill>
                <a:sym typeface="+mn-ea"/>
              </a:rPr>
              <a:t>、</a:t>
            </a:r>
            <a:r>
              <a:rPr kumimoji="1" lang="en-US" altLang="zh-CN" sz="3600" i="1" dirty="0">
                <a:solidFill>
                  <a:schemeClr val="accent1"/>
                </a:solidFill>
                <a:sym typeface="+mn-ea"/>
              </a:rPr>
              <a:t>Zone</a:t>
            </a:r>
            <a:r>
              <a:rPr kumimoji="1" lang="zh-CN" altLang="en-US" sz="3600" i="1" dirty="0">
                <a:solidFill>
                  <a:schemeClr val="accent1"/>
                </a:solidFill>
                <a:sym typeface="+mn-ea"/>
              </a:rPr>
              <a:t>、</a:t>
            </a:r>
            <a:r>
              <a:rPr kumimoji="1" lang="en-US" altLang="zh-CN" sz="3600" i="1" dirty="0">
                <a:solidFill>
                  <a:schemeClr val="accent1"/>
                </a:solidFill>
                <a:sym typeface="+mn-ea"/>
              </a:rPr>
              <a:t>Cluster</a:t>
            </a:r>
            <a:r>
              <a:rPr kumimoji="1" lang="zh-CN" altLang="en-US" sz="3600" i="1" dirty="0">
                <a:solidFill>
                  <a:schemeClr val="accent1"/>
                </a:solidFill>
                <a:sym typeface="+mn-ea"/>
              </a:rPr>
              <a:t>、</a:t>
            </a:r>
            <a:r>
              <a:rPr kumimoji="1" lang="en-US" altLang="zh-CN" sz="3600" i="1" dirty="0">
                <a:solidFill>
                  <a:schemeClr val="accent1"/>
                </a:solidFill>
                <a:sym typeface="+mn-ea"/>
              </a:rPr>
              <a:t>Environment</a:t>
            </a:r>
            <a:r>
              <a:rPr kumimoji="1" lang="zh-CN" altLang="en-US" sz="3600" i="1" dirty="0">
                <a:solidFill>
                  <a:schemeClr val="accent1"/>
                </a:solidFill>
                <a:sym typeface="+mn-ea"/>
              </a:rPr>
              <a:t>、</a:t>
            </a:r>
            <a:r>
              <a:rPr kumimoji="1" lang="en-US" altLang="zh-CN" sz="3600" i="1" dirty="0">
                <a:solidFill>
                  <a:schemeClr val="accent1"/>
                </a:solidFill>
                <a:sym typeface="+mn-ea"/>
              </a:rPr>
              <a:t>Color</a:t>
            </a:r>
            <a:r>
              <a:rPr kumimoji="1" lang="zh-CN" altLang="en-US" sz="3600" i="1" dirty="0">
                <a:solidFill>
                  <a:schemeClr val="accent1"/>
                </a:solidFill>
                <a:sym typeface="+mn-ea"/>
              </a:rPr>
              <a:t>、Discovery、</a:t>
            </a:r>
            <a:r>
              <a:rPr kumimoji="1" lang="en-US" altLang="zh-CN" sz="3600" i="1" dirty="0">
                <a:solidFill>
                  <a:schemeClr val="accent1"/>
                </a:solidFill>
                <a:sym typeface="+mn-ea"/>
              </a:rPr>
              <a:t>AppID</a:t>
            </a:r>
            <a:r>
              <a:rPr kumimoji="1" lang="zh-CN" altLang="en-US" sz="3600" i="1" dirty="0">
                <a:solidFill>
                  <a:schemeClr val="accent1"/>
                </a:solidFill>
                <a:sym typeface="+mn-ea"/>
              </a:rPr>
              <a:t>、</a:t>
            </a:r>
            <a:r>
              <a:rPr kumimoji="1" lang="en-US" altLang="zh-CN" sz="3600" i="1" dirty="0">
                <a:solidFill>
                  <a:schemeClr val="accent1"/>
                </a:solidFill>
                <a:sym typeface="+mn-ea"/>
              </a:rPr>
              <a:t>Host</a:t>
            </a:r>
            <a:r>
              <a:rPr kumimoji="1" lang="zh-CN" altLang="en-US" sz="3600" i="1" dirty="0">
                <a:solidFill>
                  <a:schemeClr val="accent1"/>
                </a:solidFill>
                <a:sym typeface="+mn-ea"/>
              </a:rPr>
              <a:t> 等之类的环境信息，都是通过在线运行时平台打入到容器或者物理机，供 </a:t>
            </a:r>
            <a:r>
              <a:rPr kumimoji="1" lang="en-US" altLang="zh-CN" sz="3600" i="1" dirty="0">
                <a:solidFill>
                  <a:schemeClr val="accent1"/>
                </a:solidFill>
                <a:sym typeface="+mn-ea"/>
              </a:rPr>
              <a:t>kit </a:t>
            </a:r>
            <a:r>
              <a:rPr kumimoji="1" lang="zh-CN" altLang="en-US" sz="3600" i="1" dirty="0">
                <a:solidFill>
                  <a:schemeClr val="accent1"/>
                </a:solidFill>
                <a:sym typeface="+mn-ea"/>
              </a:rPr>
              <a:t>库读取使用。</a:t>
            </a:r>
            <a:endParaRPr kumimoji="1" lang="zh-CN" altLang="en-US" dirty="0">
              <a:solidFill>
                <a:schemeClr val="bg1"/>
              </a:solidFill>
              <a:sym typeface="+mn-ea"/>
            </a:endParaRPr>
          </a:p>
          <a:p>
            <a:pPr marL="571500" indent="-571500" algn="l">
              <a:buFont typeface="Arial" panose="020B0604020202090204" pitchFamily="34" charset="0"/>
              <a:buChar char="•"/>
            </a:pPr>
            <a:r>
              <a:rPr kumimoji="1" lang="zh-CN" altLang="en-US" dirty="0">
                <a:solidFill>
                  <a:schemeClr val="bg1"/>
                </a:solidFill>
                <a:sym typeface="+mn-ea"/>
              </a:rPr>
              <a:t>静态配置</a:t>
            </a:r>
          </a:p>
          <a:p>
            <a:pPr algn="l">
              <a:buFont typeface="Arial" panose="020B0604020202090204" pitchFamily="34" charset="0"/>
            </a:pPr>
            <a:r>
              <a:rPr kumimoji="1" lang="zh-CN" altLang="en-US" sz="3600" i="1" dirty="0">
                <a:solidFill>
                  <a:schemeClr val="accent1"/>
                </a:solidFill>
                <a:sym typeface="+mn-ea"/>
              </a:rPr>
              <a:t>    资源需要初始化的配置信息，比如 </a:t>
            </a:r>
            <a:r>
              <a:rPr kumimoji="1" lang="en-US" altLang="zh-CN" sz="3600" i="1" dirty="0">
                <a:solidFill>
                  <a:schemeClr val="accent1"/>
                </a:solidFill>
                <a:sym typeface="+mn-ea"/>
              </a:rPr>
              <a:t>HTTP</a:t>
            </a:r>
            <a:r>
              <a:rPr kumimoji="1" lang="zh-CN" altLang="en-US" sz="3600" i="1" dirty="0">
                <a:solidFill>
                  <a:schemeClr val="accent1"/>
                </a:solidFill>
                <a:sym typeface="+mn-ea"/>
              </a:rPr>
              <a:t>/gRPC </a:t>
            </a:r>
            <a:r>
              <a:rPr kumimoji="1" lang="en-US" altLang="zh-CN" sz="3600" i="1" dirty="0">
                <a:solidFill>
                  <a:schemeClr val="accent1"/>
                </a:solidFill>
                <a:sym typeface="+mn-ea"/>
              </a:rPr>
              <a:t>S</a:t>
            </a:r>
            <a:r>
              <a:rPr kumimoji="1" lang="zh-CN" altLang="en-US" sz="3600" i="1" dirty="0">
                <a:solidFill>
                  <a:schemeClr val="accent1"/>
                </a:solidFill>
                <a:sym typeface="+mn-ea"/>
              </a:rPr>
              <a:t>erver、</a:t>
            </a:r>
            <a:r>
              <a:rPr kumimoji="1" lang="en-US" altLang="zh-CN" sz="3600" i="1" dirty="0">
                <a:solidFill>
                  <a:schemeClr val="accent1"/>
                </a:solidFill>
                <a:sym typeface="+mn-ea"/>
              </a:rPr>
              <a:t>R</a:t>
            </a:r>
            <a:r>
              <a:rPr kumimoji="1" lang="zh-CN" altLang="en-US" sz="3600" i="1" dirty="0">
                <a:solidFill>
                  <a:schemeClr val="accent1"/>
                </a:solidFill>
                <a:sym typeface="+mn-ea"/>
              </a:rPr>
              <a:t>edis、</a:t>
            </a:r>
            <a:r>
              <a:rPr kumimoji="1" lang="en-US" altLang="zh-CN" sz="3600" i="1" dirty="0">
                <a:solidFill>
                  <a:schemeClr val="accent1"/>
                </a:solidFill>
                <a:sym typeface="+mn-ea"/>
              </a:rPr>
              <a:t>MySQL</a:t>
            </a:r>
            <a:r>
              <a:rPr kumimoji="1" lang="zh-CN" altLang="en-US" sz="3600" i="1" dirty="0">
                <a:solidFill>
                  <a:schemeClr val="accent1"/>
                </a:solidFill>
                <a:sym typeface="+mn-ea"/>
              </a:rPr>
              <a:t> 等，这类资源在线变更配置的风险非常大，我通常不鼓励 on-the-fly 变更，很可能会导致业务出现不可预期的事故，变更静态配置和发布 </a:t>
            </a:r>
            <a:r>
              <a:rPr kumimoji="1" lang="en-US" altLang="zh-CN" sz="3600" i="1" dirty="0">
                <a:solidFill>
                  <a:schemeClr val="accent1"/>
                </a:solidFill>
                <a:sym typeface="+mn-ea"/>
              </a:rPr>
              <a:t>B</a:t>
            </a:r>
            <a:r>
              <a:rPr kumimoji="1" lang="zh-CN" altLang="en-US" sz="3600" i="1" dirty="0">
                <a:solidFill>
                  <a:schemeClr val="accent1"/>
                </a:solidFill>
                <a:sym typeface="+mn-ea"/>
              </a:rPr>
              <a:t>ianry </a:t>
            </a:r>
            <a:r>
              <a:rPr kumimoji="1" lang="en-US" altLang="zh-CN" sz="3600" i="1" dirty="0">
                <a:solidFill>
                  <a:schemeClr val="accent1"/>
                </a:solidFill>
                <a:sym typeface="+mn-ea"/>
              </a:rPr>
              <a:t>A</a:t>
            </a:r>
            <a:r>
              <a:rPr kumimoji="1" lang="zh-CN" altLang="en-US" sz="3600" i="1" dirty="0">
                <a:solidFill>
                  <a:schemeClr val="accent1"/>
                </a:solidFill>
                <a:sym typeface="+mn-ea"/>
              </a:rPr>
              <a:t>pp 没有区别，应该走一次迭代发布的流程。</a:t>
            </a:r>
            <a:endParaRPr kumimoji="1" lang="zh-CN" altLang="en-US" dirty="0">
              <a:solidFill>
                <a:schemeClr val="bg1"/>
              </a:solidFill>
              <a:sym typeface="+mn-ea"/>
            </a:endParaRPr>
          </a:p>
          <a:p>
            <a:pPr marL="571500" indent="-571500" algn="l">
              <a:buFont typeface="Arial" panose="020B0604020202090204" pitchFamily="34" charset="0"/>
              <a:buChar char="•"/>
            </a:pPr>
            <a:r>
              <a:rPr kumimoji="1" lang="zh-CN" altLang="en-US" dirty="0">
                <a:solidFill>
                  <a:schemeClr val="bg1"/>
                </a:solidFill>
                <a:sym typeface="+mn-ea"/>
              </a:rPr>
              <a:t>动态配置</a:t>
            </a:r>
          </a:p>
          <a:p>
            <a:pPr algn="l">
              <a:buFont typeface="Arial" panose="020B0604020202090204" pitchFamily="34" charset="0"/>
            </a:pPr>
            <a:r>
              <a:rPr kumimoji="1" lang="zh-CN" altLang="en-US" sz="3600" i="1" dirty="0">
                <a:solidFill>
                  <a:schemeClr val="accent1"/>
                </a:solidFill>
                <a:sym typeface="+mn-ea"/>
              </a:rPr>
              <a:t>    应用程序可能需要一些在线的开关，来控制业务的一些简单策略，会频繁地调整和使用，我们把这类是基础类型（int, bool）的配置，用于可以动态变更业务流的收归一起，同时可以考虑结合类似 https://pkg.go.dev/expvar 来结合使用。</a:t>
            </a:r>
          </a:p>
          <a:p>
            <a:pPr algn="l">
              <a:buFont typeface="Arial" panose="020B0604020202090204" pitchFamily="34" charset="0"/>
            </a:pPr>
            <a:endParaRPr kumimoji="1" lang="zh-CN" altLang="en-US" sz="3600" i="1" dirty="0">
              <a:solidFill>
                <a:schemeClr val="accent1"/>
              </a:solidFill>
              <a:sym typeface="+mn-ea"/>
            </a:endParaRP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 panose="020005030000000200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 panose="02000503000000020004"/>
            <a:ea typeface="Helvetica Neue" panose="02000503000000020004"/>
            <a:cs typeface="Helvetica Neue" panose="02000503000000020004"/>
            <a:sym typeface="Helvetica Neue" panose="020005030000000200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 panose="020005030000000200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 panose="02000503000000020004"/>
            <a:ea typeface="Helvetica Neue" panose="02000503000000020004"/>
            <a:cs typeface="Helvetica Neue" panose="02000503000000020004"/>
            <a:sym typeface="Helvetica Neue" panose="020005030000000200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1605</Words>
  <Application>Microsoft Macintosh PowerPoint</Application>
  <PresentationFormat>自定义</PresentationFormat>
  <Paragraphs>70</Paragraphs>
  <Slides>14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4" baseType="lpstr">
      <vt:lpstr>Helvetica Oblique</vt:lpstr>
      <vt:lpstr>Microsoft YaHei</vt:lpstr>
      <vt:lpstr>Helvetica Neue Light</vt:lpstr>
      <vt:lpstr>Alibaba PuHuiTi</vt:lpstr>
      <vt:lpstr>Helvetica Neue</vt:lpstr>
      <vt:lpstr>Arial</vt:lpstr>
      <vt:lpstr>Wingdings</vt:lpstr>
      <vt:lpstr>Helvetica Light</vt:lpstr>
      <vt:lpstr>Helvetica</vt:lpstr>
      <vt:lpstr>White</vt:lpstr>
      <vt:lpstr>PowerPoint 演示文稿</vt:lpstr>
      <vt:lpstr>应用构成</vt:lpstr>
      <vt:lpstr>配置管理</vt:lpstr>
      <vt:lpstr>配置哲学 - 配置试图</vt:lpstr>
      <vt:lpstr>配置哲学 - 必填和可选</vt:lpstr>
      <vt:lpstr>配置机制</vt:lpstr>
      <vt:lpstr>配置机制</vt:lpstr>
      <vt:lpstr>配置机制</vt:lpstr>
      <vt:lpstr>配置分类</vt:lpstr>
      <vt:lpstr>配置场景 - 业务应用</vt:lpstr>
      <vt:lpstr>配置场景 - 自建基础设施</vt:lpstr>
      <vt:lpstr>配置场景 - 外部基础设施</vt:lpstr>
      <vt:lpstr>References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章节标题</dc:title>
  <dc:creator/>
  <cp:lastModifiedBy>张 浩</cp:lastModifiedBy>
  <cp:revision>2207</cp:revision>
  <cp:lastPrinted>2021-12-07T11:33:46Z</cp:lastPrinted>
  <dcterms:created xsi:type="dcterms:W3CDTF">2021-12-07T11:33:46Z</dcterms:created>
  <dcterms:modified xsi:type="dcterms:W3CDTF">2021-12-07T12:39:26Z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2052-3.9.3.6359</vt:lpwstr>
  </property>
</Properties>
</file>